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0"/>
  </p:notesMasterIdLst>
  <p:sldIdLst>
    <p:sldId id="275" r:id="rId5"/>
    <p:sldId id="280" r:id="rId6"/>
    <p:sldId id="290" r:id="rId7"/>
    <p:sldId id="291" r:id="rId8"/>
    <p:sldId id="286" r:id="rId9"/>
    <p:sldId id="288" r:id="rId10"/>
    <p:sldId id="300" r:id="rId11"/>
    <p:sldId id="293" r:id="rId12"/>
    <p:sldId id="294" r:id="rId13"/>
    <p:sldId id="295" r:id="rId14"/>
    <p:sldId id="296" r:id="rId15"/>
    <p:sldId id="297" r:id="rId16"/>
    <p:sldId id="298" r:id="rId17"/>
    <p:sldId id="289" r:id="rId18"/>
    <p:sldId id="302" r:id="rId19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SLIDES" id="{05500FCB-E53B-D04D-82CA-51F0140D22FE}">
          <p14:sldIdLst>
            <p14:sldId id="301"/>
            <p14:sldId id="275"/>
            <p14:sldId id="277"/>
            <p14:sldId id="280"/>
            <p14:sldId id="290"/>
            <p14:sldId id="291"/>
            <p14:sldId id="292"/>
            <p14:sldId id="284"/>
            <p14:sldId id="286"/>
            <p14:sldId id="288"/>
            <p14:sldId id="287"/>
            <p14:sldId id="300"/>
            <p14:sldId id="293"/>
            <p14:sldId id="294"/>
            <p14:sldId id="295"/>
            <p14:sldId id="296"/>
            <p14:sldId id="297"/>
            <p14:sldId id="298"/>
            <p14:sldId id="289"/>
            <p14:sldId id="302"/>
          </p14:sldIdLst>
        </p14:section>
      </p14:sectionLst>
    </p:ext>
    <p:ext uri="{EFAFB233-063F-42B5-8137-9DF3F51BA10A}">
      <p15:sldGuideLst xmlns:p15="http://schemas.microsoft.com/office/powerpoint/2012/main" xmlns="">
        <p15:guide id="2" pos="363" userDrawn="1">
          <p15:clr>
            <a:srgbClr val="A4A3A4"/>
          </p15:clr>
        </p15:guide>
        <p15:guide id="3" orient="horz" pos="59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C80"/>
    <a:srgbClr val="00AAD5"/>
    <a:srgbClr val="BFDCF0"/>
    <a:srgbClr val="0BA9D5"/>
    <a:srgbClr val="04ABD8"/>
    <a:srgbClr val="005C7F"/>
    <a:srgbClr val="005D80"/>
    <a:srgbClr val="00AAD6"/>
    <a:srgbClr val="00ABD5"/>
    <a:srgbClr val="045C8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508" autoAdjust="0"/>
    <p:restoredTop sz="96416" autoAdjust="0"/>
  </p:normalViewPr>
  <p:slideViewPr>
    <p:cSldViewPr snapToGrid="0" snapToObjects="1" showGuides="1">
      <p:cViewPr varScale="1">
        <p:scale>
          <a:sx n="155" d="100"/>
          <a:sy n="155" d="100"/>
        </p:scale>
        <p:origin x="-564" y="-96"/>
      </p:cViewPr>
      <p:guideLst>
        <p:guide orient="horz" pos="599"/>
        <p:guide pos="3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B3B18D-59C2-934C-AB88-2F19D843FB48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B95E1F-0E16-9041-B7F2-F780B1DFEB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220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96AA-8478-2146-B25B-AD2E1988584C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06C9-9015-2443-9079-7DD3ECAFD5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3006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96AA-8478-2146-B25B-AD2E1988584C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06C9-9015-2443-9079-7DD3ECAFD5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085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96AA-8478-2146-B25B-AD2E1988584C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06C9-9015-2443-9079-7DD3ECAFD5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2209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96AA-8478-2146-B25B-AD2E1988584C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06C9-9015-2443-9079-7DD3ECAFD5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0749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96AA-8478-2146-B25B-AD2E1988584C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06C9-9015-2443-9079-7DD3ECAFD5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6248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96AA-8478-2146-B25B-AD2E1988584C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06C9-9015-2443-9079-7DD3ECAFD5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2836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96AA-8478-2146-B25B-AD2E1988584C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06C9-9015-2443-9079-7DD3ECAFD5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1034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96AA-8478-2146-B25B-AD2E1988584C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06C9-9015-2443-9079-7DD3ECAFD5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7031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96AA-8478-2146-B25B-AD2E1988584C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06C9-9015-2443-9079-7DD3ECAFD5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4449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96AA-8478-2146-B25B-AD2E1988584C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06C9-9015-2443-9079-7DD3ECAFD5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96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96AA-8478-2146-B25B-AD2E1988584C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06C9-9015-2443-9079-7DD3ECAFD5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1911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A96AA-8478-2146-B25B-AD2E1988584C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306C9-9015-2443-9079-7DD3ECAFD5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9148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FA50E1B-90C3-A54E-8C69-24DE32F52D56}"/>
              </a:ext>
            </a:extLst>
          </p:cNvPr>
          <p:cNvSpPr/>
          <p:nvPr/>
        </p:nvSpPr>
        <p:spPr>
          <a:xfrm>
            <a:off x="0" y="961260"/>
            <a:ext cx="253572" cy="1467756"/>
          </a:xfrm>
          <a:prstGeom prst="rect">
            <a:avLst/>
          </a:prstGeom>
          <a:solidFill>
            <a:srgbClr val="025D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4C32E4A-C692-BE4F-9D4C-A745999F98CD}"/>
              </a:ext>
            </a:extLst>
          </p:cNvPr>
          <p:cNvSpPr/>
          <p:nvPr/>
        </p:nvSpPr>
        <p:spPr>
          <a:xfrm>
            <a:off x="0" y="2399923"/>
            <a:ext cx="253572" cy="1117229"/>
          </a:xfrm>
          <a:prstGeom prst="rect">
            <a:avLst/>
          </a:prstGeom>
          <a:solidFill>
            <a:srgbClr val="04AB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highlight>
                <a:srgbClr val="04ABD8"/>
              </a:highligh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2CE8880-0752-496F-8C53-D3C8524D4965}"/>
              </a:ext>
            </a:extLst>
          </p:cNvPr>
          <p:cNvSpPr txBox="1"/>
          <p:nvPr/>
        </p:nvSpPr>
        <p:spPr>
          <a:xfrm>
            <a:off x="483553" y="1642705"/>
            <a:ext cx="4648293" cy="932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hr-HR" sz="2800" b="1" dirty="0">
                <a:solidFill>
                  <a:srgbClr val="00ABD7"/>
                </a:solidFill>
              </a:rPr>
              <a:t>PROJEKT</a:t>
            </a:r>
          </a:p>
          <a:p>
            <a:pPr>
              <a:lnSpc>
                <a:spcPts val="3200"/>
              </a:lnSpc>
            </a:pPr>
            <a:r>
              <a:rPr lang="hr-HR" sz="3600" b="1" dirty="0">
                <a:solidFill>
                  <a:srgbClr val="005C7F"/>
                </a:solidFill>
              </a:rPr>
              <a:t>DIGITALNA KOMORA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0AD94C1-E8B3-4556-B6C1-0AE0E5A80BA4}"/>
              </a:ext>
            </a:extLst>
          </p:cNvPr>
          <p:cNvSpPr txBox="1"/>
          <p:nvPr/>
        </p:nvSpPr>
        <p:spPr>
          <a:xfrm>
            <a:off x="483553" y="2575187"/>
            <a:ext cx="315086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500" dirty="0">
                <a:solidFill>
                  <a:srgbClr val="025D80"/>
                </a:solidFill>
              </a:rPr>
              <a:t>MIRJANA GRUBIŠIĆ, predsjednica</a:t>
            </a:r>
          </a:p>
          <a:p>
            <a:r>
              <a:rPr lang="hr-HR" sz="1500" dirty="0">
                <a:solidFill>
                  <a:srgbClr val="025D80"/>
                </a:solidFill>
              </a:rPr>
              <a:t>HRVATSKA KOMORA FIZIOTERAPEUTA</a:t>
            </a:r>
          </a:p>
          <a:p>
            <a:endParaRPr lang="en-GB" sz="1500" dirty="0">
              <a:solidFill>
                <a:srgbClr val="025D8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66850DA-4D24-449B-BDDF-C6DE0E0E57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036" y="3942083"/>
            <a:ext cx="1683258" cy="91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501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C5D493E-E941-394F-A355-B98696E8B5B3}"/>
              </a:ext>
            </a:extLst>
          </p:cNvPr>
          <p:cNvSpPr txBox="1"/>
          <p:nvPr/>
        </p:nvSpPr>
        <p:spPr>
          <a:xfrm>
            <a:off x="483681" y="578565"/>
            <a:ext cx="2526220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hr-HR" sz="2300" b="1" dirty="0">
                <a:solidFill>
                  <a:srgbClr val="0BA9D5"/>
                </a:solidFill>
              </a:rPr>
              <a:t>PROJEKT</a:t>
            </a:r>
            <a:endParaRPr lang="en-GB" sz="2300" b="1" dirty="0">
              <a:solidFill>
                <a:srgbClr val="0BA9D5"/>
              </a:solidFill>
            </a:endParaRPr>
          </a:p>
          <a:p>
            <a:pPr>
              <a:lnSpc>
                <a:spcPts val="2700"/>
              </a:lnSpc>
            </a:pPr>
            <a:r>
              <a:rPr lang="hr-HR" sz="2300" b="1" dirty="0">
                <a:solidFill>
                  <a:schemeClr val="bg1"/>
                </a:solidFill>
              </a:rPr>
              <a:t>DIGITALNA KOMORA</a:t>
            </a:r>
            <a:endParaRPr lang="en-GB" sz="2300" b="1" dirty="0">
              <a:solidFill>
                <a:srgbClr val="0BA9D5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8BDC1BF-5EDC-463D-9732-779600D8B53D}"/>
              </a:ext>
            </a:extLst>
          </p:cNvPr>
          <p:cNvSpPr/>
          <p:nvPr/>
        </p:nvSpPr>
        <p:spPr>
          <a:xfrm>
            <a:off x="3648205" y="902154"/>
            <a:ext cx="1465546" cy="1458069"/>
          </a:xfrm>
          <a:prstGeom prst="rect">
            <a:avLst/>
          </a:prstGeom>
          <a:solidFill>
            <a:srgbClr val="BFDC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rgbClr val="005C80"/>
                </a:solidFill>
              </a:rPr>
              <a:t>DIGITALIZACIJA DOKUMENTACIJE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81ED68D-7E17-4130-AE19-5D272A09EBA3}"/>
              </a:ext>
            </a:extLst>
          </p:cNvPr>
          <p:cNvSpPr/>
          <p:nvPr/>
        </p:nvSpPr>
        <p:spPr>
          <a:xfrm>
            <a:off x="5323562" y="898907"/>
            <a:ext cx="1465546" cy="1458069"/>
          </a:xfrm>
          <a:prstGeom prst="rect">
            <a:avLst/>
          </a:prstGeom>
          <a:solidFill>
            <a:srgbClr val="BFDC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rgbClr val="005C80"/>
                </a:solidFill>
              </a:rPr>
              <a:t>DIGITALIZACIJA INTERAKCIJA S DRŽAVOM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CE219D2-FE89-4CDA-B956-55949424B944}"/>
              </a:ext>
            </a:extLst>
          </p:cNvPr>
          <p:cNvSpPr/>
          <p:nvPr/>
        </p:nvSpPr>
        <p:spPr>
          <a:xfrm>
            <a:off x="6998919" y="902154"/>
            <a:ext cx="1465546" cy="1458069"/>
          </a:xfrm>
          <a:prstGeom prst="rect">
            <a:avLst/>
          </a:prstGeom>
          <a:solidFill>
            <a:srgbClr val="005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bg1"/>
                </a:solidFill>
              </a:rPr>
              <a:t>DIGITALIZACIJA ODNOSA S ČLANOVIMA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BF7D993-9DED-4CBD-A3B5-3D620BED4B3C}"/>
              </a:ext>
            </a:extLst>
          </p:cNvPr>
          <p:cNvSpPr/>
          <p:nvPr/>
        </p:nvSpPr>
        <p:spPr>
          <a:xfrm>
            <a:off x="6998919" y="2571751"/>
            <a:ext cx="1465546" cy="569288"/>
          </a:xfrm>
          <a:prstGeom prst="rect">
            <a:avLst/>
          </a:prstGeom>
          <a:solidFill>
            <a:srgbClr val="BFDC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800" b="1" dirty="0">
                <a:solidFill>
                  <a:srgbClr val="005C80"/>
                </a:solidFill>
              </a:rPr>
              <a:t>ON-LINE SUČELJE </a:t>
            </a:r>
          </a:p>
          <a:p>
            <a:pPr algn="ctr"/>
            <a:r>
              <a:rPr lang="hr-HR" sz="800" b="1" dirty="0">
                <a:solidFill>
                  <a:srgbClr val="005C80"/>
                </a:solidFill>
              </a:rPr>
              <a:t>ZA ČLANOVE HKF</a:t>
            </a: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xmlns="" id="{B84B4CB1-B298-4E1A-B9D3-1AD5DF5FF4BF}"/>
              </a:ext>
            </a:extLst>
          </p:cNvPr>
          <p:cNvSpPr/>
          <p:nvPr/>
        </p:nvSpPr>
        <p:spPr>
          <a:xfrm flipV="1">
            <a:off x="6998919" y="2386330"/>
            <a:ext cx="1465546" cy="131916"/>
          </a:xfrm>
          <a:prstGeom prst="triangle">
            <a:avLst/>
          </a:prstGeom>
          <a:solidFill>
            <a:srgbClr val="005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000" b="1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7455E30E-DF50-4E18-B104-BEA34EF0B1B6}"/>
              </a:ext>
            </a:extLst>
          </p:cNvPr>
          <p:cNvSpPr/>
          <p:nvPr/>
        </p:nvSpPr>
        <p:spPr>
          <a:xfrm>
            <a:off x="6998919" y="3185998"/>
            <a:ext cx="1465546" cy="569288"/>
          </a:xfrm>
          <a:prstGeom prst="rect">
            <a:avLst/>
          </a:prstGeom>
          <a:solidFill>
            <a:srgbClr val="005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800" b="1" dirty="0">
                <a:solidFill>
                  <a:schemeClr val="bg1"/>
                </a:solidFill>
              </a:rPr>
              <a:t>MOBILNA APLIKACIJA ZA ČLANOVE HKF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DB7D2B72-9771-4853-A6B1-A88D943F3E6D}"/>
              </a:ext>
            </a:extLst>
          </p:cNvPr>
          <p:cNvSpPr/>
          <p:nvPr/>
        </p:nvSpPr>
        <p:spPr>
          <a:xfrm>
            <a:off x="6998919" y="3800245"/>
            <a:ext cx="1465546" cy="569288"/>
          </a:xfrm>
          <a:prstGeom prst="rect">
            <a:avLst/>
          </a:prstGeom>
          <a:solidFill>
            <a:srgbClr val="BFDC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800" b="1" dirty="0">
                <a:solidFill>
                  <a:srgbClr val="005C80"/>
                </a:solidFill>
              </a:rPr>
              <a:t>ON-LINE SUČELJE ZA KATEGORIZACIJU EDUKACIJSKIH PROGRAMA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32767CE0-5BEF-452A-9583-00D46B7C5011}"/>
              </a:ext>
            </a:extLst>
          </p:cNvPr>
          <p:cNvSpPr/>
          <p:nvPr/>
        </p:nvSpPr>
        <p:spPr>
          <a:xfrm>
            <a:off x="6998919" y="4414492"/>
            <a:ext cx="1465546" cy="569288"/>
          </a:xfrm>
          <a:prstGeom prst="rect">
            <a:avLst/>
          </a:prstGeom>
          <a:solidFill>
            <a:srgbClr val="BFDC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800" b="1" dirty="0">
                <a:solidFill>
                  <a:srgbClr val="005C80"/>
                </a:solidFill>
              </a:rPr>
              <a:t>ON-LINE SUČELJE ZA ADMINISTRATORA SUSTAVA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32AEA87-A864-44C0-9831-7C3B61E22473}"/>
              </a:ext>
            </a:extLst>
          </p:cNvPr>
          <p:cNvSpPr txBox="1"/>
          <p:nvPr/>
        </p:nvSpPr>
        <p:spPr>
          <a:xfrm>
            <a:off x="3657600" y="2571751"/>
            <a:ext cx="3230880" cy="2482731"/>
          </a:xfrm>
          <a:prstGeom prst="rect">
            <a:avLst/>
          </a:prstGeom>
          <a:noFill/>
        </p:spPr>
        <p:txBody>
          <a:bodyPr wrap="square" spcCol="36000" rtlCol="0">
            <a:spAutoFit/>
          </a:bodyPr>
          <a:lstStyle/>
          <a:p>
            <a:pPr>
              <a:spcBef>
                <a:spcPts val="200"/>
              </a:spcBef>
            </a:pPr>
            <a:r>
              <a:rPr lang="hr-HR" sz="1050" dirty="0">
                <a:solidFill>
                  <a:srgbClr val="005D80"/>
                </a:solidFill>
              </a:rPr>
              <a:t>Pristup uslugama uz </a:t>
            </a:r>
            <a:r>
              <a:rPr lang="hr-HR" sz="1050" b="1" dirty="0">
                <a:solidFill>
                  <a:srgbClr val="00AAD5"/>
                </a:solidFill>
              </a:rPr>
              <a:t>preuzimanje mobilne aplikacije na svom pametnom telefonu te unos korisničkog imena i lozinke</a:t>
            </a:r>
            <a:r>
              <a:rPr lang="hr-HR" sz="1050" dirty="0">
                <a:solidFill>
                  <a:srgbClr val="005C80"/>
                </a:solidFill>
              </a:rPr>
              <a:t>.</a:t>
            </a:r>
          </a:p>
          <a:p>
            <a:pPr marL="182563" indent="-182563">
              <a:spcBef>
                <a:spcPts val="200"/>
              </a:spcBef>
              <a:buFont typeface="Arial" panose="020B0604020202020204" pitchFamily="34" charset="0"/>
              <a:buChar char="•"/>
            </a:pPr>
            <a:endParaRPr lang="hr-HR" sz="1050" b="1" dirty="0">
              <a:solidFill>
                <a:srgbClr val="00AAD5"/>
              </a:solidFill>
            </a:endParaRPr>
          </a:p>
          <a:p>
            <a:pPr>
              <a:spcBef>
                <a:spcPts val="200"/>
              </a:spcBef>
            </a:pPr>
            <a:r>
              <a:rPr lang="hr-HR" sz="1050" dirty="0">
                <a:solidFill>
                  <a:srgbClr val="005D80"/>
                </a:solidFill>
              </a:rPr>
              <a:t>Putem mobilne aplikacije, članovi bi mogli:</a:t>
            </a:r>
          </a:p>
          <a:p>
            <a:pPr marL="182563" indent="-182563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hr-HR" sz="1050" b="1" dirty="0">
                <a:solidFill>
                  <a:srgbClr val="00AAD5"/>
                </a:solidFill>
              </a:rPr>
              <a:t>Imati uvid </a:t>
            </a:r>
            <a:r>
              <a:rPr lang="hr-HR" sz="1050" dirty="0">
                <a:solidFill>
                  <a:srgbClr val="005D80"/>
                </a:solidFill>
              </a:rPr>
              <a:t>u korisnički profil i relevantnu dokumentaciju te status rješavanja zahtjeva</a:t>
            </a:r>
          </a:p>
          <a:p>
            <a:pPr marL="182563" indent="-182563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hr-HR" sz="1050" b="1" dirty="0">
                <a:solidFill>
                  <a:srgbClr val="00AAD5"/>
                </a:solidFill>
              </a:rPr>
              <a:t>Pregledavati informacije </a:t>
            </a:r>
            <a:r>
              <a:rPr lang="hr-HR" sz="1050" dirty="0">
                <a:solidFill>
                  <a:srgbClr val="005D80"/>
                </a:solidFill>
              </a:rPr>
              <a:t>o edukacijskim programima i novostima HKF – uz mogućnost sortiranja, filtriranja i pretraživanja.</a:t>
            </a:r>
          </a:p>
          <a:p>
            <a:pPr marL="182563" indent="-182563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hr-HR" sz="1050" b="1" dirty="0">
                <a:solidFill>
                  <a:srgbClr val="00AAD5"/>
                </a:solidFill>
              </a:rPr>
              <a:t>Dobivati obavijesti/notifikacije </a:t>
            </a:r>
            <a:r>
              <a:rPr lang="hr-HR" sz="1050" dirty="0">
                <a:solidFill>
                  <a:srgbClr val="005D80"/>
                </a:solidFill>
              </a:rPr>
              <a:t>na svom pametnom telefonu o promjenama vezanim uz njihov profil, kao i novostima i edukacijskim programima, čime se osigurava pravovremenost i transparentnost.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2CCA721B-3D59-4269-9895-091F41A2CB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694" y="1709644"/>
            <a:ext cx="1439531" cy="75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3847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C5D493E-E941-394F-A355-B98696E8B5B3}"/>
              </a:ext>
            </a:extLst>
          </p:cNvPr>
          <p:cNvSpPr txBox="1"/>
          <p:nvPr/>
        </p:nvSpPr>
        <p:spPr>
          <a:xfrm>
            <a:off x="483681" y="578565"/>
            <a:ext cx="2526220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hr-HR" sz="2300" b="1" dirty="0">
                <a:solidFill>
                  <a:srgbClr val="0BA9D5"/>
                </a:solidFill>
              </a:rPr>
              <a:t>PROJEKT</a:t>
            </a:r>
            <a:endParaRPr lang="en-GB" sz="2300" b="1" dirty="0">
              <a:solidFill>
                <a:srgbClr val="0BA9D5"/>
              </a:solidFill>
            </a:endParaRPr>
          </a:p>
          <a:p>
            <a:pPr>
              <a:lnSpc>
                <a:spcPts val="2700"/>
              </a:lnSpc>
            </a:pPr>
            <a:r>
              <a:rPr lang="hr-HR" sz="2300" b="1" dirty="0">
                <a:solidFill>
                  <a:schemeClr val="bg1"/>
                </a:solidFill>
              </a:rPr>
              <a:t>DIGITALNA KOMORA</a:t>
            </a:r>
            <a:endParaRPr lang="en-GB" sz="2300" b="1" dirty="0">
              <a:solidFill>
                <a:srgbClr val="0BA9D5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8BDC1BF-5EDC-463D-9732-779600D8B53D}"/>
              </a:ext>
            </a:extLst>
          </p:cNvPr>
          <p:cNvSpPr/>
          <p:nvPr/>
        </p:nvSpPr>
        <p:spPr>
          <a:xfrm>
            <a:off x="3648205" y="902154"/>
            <a:ext cx="1465546" cy="1458069"/>
          </a:xfrm>
          <a:prstGeom prst="rect">
            <a:avLst/>
          </a:prstGeom>
          <a:solidFill>
            <a:srgbClr val="BFDC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rgbClr val="005C80"/>
                </a:solidFill>
              </a:rPr>
              <a:t>DIGITALIZACIJA DOKUMENTACIJE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81ED68D-7E17-4130-AE19-5D272A09EBA3}"/>
              </a:ext>
            </a:extLst>
          </p:cNvPr>
          <p:cNvSpPr/>
          <p:nvPr/>
        </p:nvSpPr>
        <p:spPr>
          <a:xfrm>
            <a:off x="5323562" y="898907"/>
            <a:ext cx="1465546" cy="1458069"/>
          </a:xfrm>
          <a:prstGeom prst="rect">
            <a:avLst/>
          </a:prstGeom>
          <a:solidFill>
            <a:srgbClr val="BFDC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rgbClr val="005C80"/>
                </a:solidFill>
              </a:rPr>
              <a:t>DIGITALIZACIJA INTERAKCIJA S DRŽAVOM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CE219D2-FE89-4CDA-B956-55949424B944}"/>
              </a:ext>
            </a:extLst>
          </p:cNvPr>
          <p:cNvSpPr/>
          <p:nvPr/>
        </p:nvSpPr>
        <p:spPr>
          <a:xfrm>
            <a:off x="6998919" y="902154"/>
            <a:ext cx="1465546" cy="1458069"/>
          </a:xfrm>
          <a:prstGeom prst="rect">
            <a:avLst/>
          </a:prstGeom>
          <a:solidFill>
            <a:srgbClr val="005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bg1"/>
                </a:solidFill>
              </a:rPr>
              <a:t>DIGITALIZACIJA ODNOSA S ČLANOVIMA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BF7D993-9DED-4CBD-A3B5-3D620BED4B3C}"/>
              </a:ext>
            </a:extLst>
          </p:cNvPr>
          <p:cNvSpPr/>
          <p:nvPr/>
        </p:nvSpPr>
        <p:spPr>
          <a:xfrm>
            <a:off x="6998919" y="2571751"/>
            <a:ext cx="1465546" cy="569288"/>
          </a:xfrm>
          <a:prstGeom prst="rect">
            <a:avLst/>
          </a:prstGeom>
          <a:solidFill>
            <a:srgbClr val="BFDC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800" b="1" dirty="0">
                <a:solidFill>
                  <a:srgbClr val="005C80"/>
                </a:solidFill>
              </a:rPr>
              <a:t>ON-LINE SUČELJE </a:t>
            </a:r>
          </a:p>
          <a:p>
            <a:pPr algn="ctr"/>
            <a:r>
              <a:rPr lang="hr-HR" sz="800" b="1" dirty="0">
                <a:solidFill>
                  <a:srgbClr val="005C80"/>
                </a:solidFill>
              </a:rPr>
              <a:t>ZA ČLANOVE HKF</a:t>
            </a: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xmlns="" id="{B84B4CB1-B298-4E1A-B9D3-1AD5DF5FF4BF}"/>
              </a:ext>
            </a:extLst>
          </p:cNvPr>
          <p:cNvSpPr/>
          <p:nvPr/>
        </p:nvSpPr>
        <p:spPr>
          <a:xfrm flipV="1">
            <a:off x="6998919" y="2386330"/>
            <a:ext cx="1465546" cy="131916"/>
          </a:xfrm>
          <a:prstGeom prst="triangle">
            <a:avLst/>
          </a:prstGeom>
          <a:solidFill>
            <a:srgbClr val="005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000" b="1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7455E30E-DF50-4E18-B104-BEA34EF0B1B6}"/>
              </a:ext>
            </a:extLst>
          </p:cNvPr>
          <p:cNvSpPr/>
          <p:nvPr/>
        </p:nvSpPr>
        <p:spPr>
          <a:xfrm>
            <a:off x="6998919" y="3185998"/>
            <a:ext cx="1465546" cy="569288"/>
          </a:xfrm>
          <a:prstGeom prst="rect">
            <a:avLst/>
          </a:prstGeom>
          <a:solidFill>
            <a:srgbClr val="BFDC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800" b="1" dirty="0">
                <a:solidFill>
                  <a:srgbClr val="005C80"/>
                </a:solidFill>
              </a:rPr>
              <a:t>MOBILNA APLIKACIJA ZA ČLANOVE HKF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DB7D2B72-9771-4853-A6B1-A88D943F3E6D}"/>
              </a:ext>
            </a:extLst>
          </p:cNvPr>
          <p:cNvSpPr/>
          <p:nvPr/>
        </p:nvSpPr>
        <p:spPr>
          <a:xfrm>
            <a:off x="6998919" y="3800245"/>
            <a:ext cx="1465546" cy="569288"/>
          </a:xfrm>
          <a:prstGeom prst="rect">
            <a:avLst/>
          </a:prstGeom>
          <a:solidFill>
            <a:srgbClr val="005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800" b="1" dirty="0">
                <a:solidFill>
                  <a:schemeClr val="bg1"/>
                </a:solidFill>
              </a:rPr>
              <a:t>ON-LINE SUČELJE ZA KATEGORIZACIJU EDUKACIJSKIH PROGRAMA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32767CE0-5BEF-452A-9583-00D46B7C5011}"/>
              </a:ext>
            </a:extLst>
          </p:cNvPr>
          <p:cNvSpPr/>
          <p:nvPr/>
        </p:nvSpPr>
        <p:spPr>
          <a:xfrm>
            <a:off x="6998919" y="4414492"/>
            <a:ext cx="1465546" cy="569288"/>
          </a:xfrm>
          <a:prstGeom prst="rect">
            <a:avLst/>
          </a:prstGeom>
          <a:solidFill>
            <a:srgbClr val="BFDC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800" b="1" dirty="0">
                <a:solidFill>
                  <a:srgbClr val="005C80"/>
                </a:solidFill>
              </a:rPr>
              <a:t>ON-LINE SUČELJE ZA ADMINISTRATORA SUSTAVA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32AEA87-A864-44C0-9831-7C3B61E22473}"/>
              </a:ext>
            </a:extLst>
          </p:cNvPr>
          <p:cNvSpPr txBox="1"/>
          <p:nvPr/>
        </p:nvSpPr>
        <p:spPr>
          <a:xfrm>
            <a:off x="3657600" y="2571751"/>
            <a:ext cx="3230880" cy="2508379"/>
          </a:xfrm>
          <a:prstGeom prst="rect">
            <a:avLst/>
          </a:prstGeom>
          <a:noFill/>
        </p:spPr>
        <p:txBody>
          <a:bodyPr wrap="square" spcCol="36000" rtlCol="0">
            <a:spAutoFit/>
          </a:bodyPr>
          <a:lstStyle/>
          <a:p>
            <a:pPr>
              <a:spcBef>
                <a:spcPts val="200"/>
              </a:spcBef>
            </a:pPr>
            <a:r>
              <a:rPr lang="hr-HR" sz="1050" dirty="0">
                <a:solidFill>
                  <a:srgbClr val="005D80"/>
                </a:solidFill>
              </a:rPr>
              <a:t>Pristup uslugama uz </a:t>
            </a:r>
            <a:r>
              <a:rPr lang="hr-HR" sz="1050" b="1" dirty="0">
                <a:solidFill>
                  <a:srgbClr val="00AAD5"/>
                </a:solidFill>
              </a:rPr>
              <a:t>unos korisničkog imena i lozinke</a:t>
            </a:r>
            <a:r>
              <a:rPr lang="hr-HR" sz="1050" dirty="0">
                <a:solidFill>
                  <a:srgbClr val="005C80"/>
                </a:solidFill>
              </a:rPr>
              <a:t>.</a:t>
            </a:r>
          </a:p>
          <a:p>
            <a:pPr marL="182563" indent="-182563">
              <a:spcBef>
                <a:spcPts val="200"/>
              </a:spcBef>
              <a:buFont typeface="Arial" panose="020B0604020202020204" pitchFamily="34" charset="0"/>
              <a:buChar char="•"/>
            </a:pPr>
            <a:endParaRPr lang="hr-HR" sz="1050" b="1" dirty="0">
              <a:solidFill>
                <a:srgbClr val="00AAD5"/>
              </a:solidFill>
            </a:endParaRPr>
          </a:p>
          <a:p>
            <a:pPr>
              <a:spcBef>
                <a:spcPts val="200"/>
              </a:spcBef>
            </a:pPr>
            <a:r>
              <a:rPr lang="hr-HR" sz="1050" dirty="0">
                <a:solidFill>
                  <a:srgbClr val="005D80"/>
                </a:solidFill>
              </a:rPr>
              <a:t>Putem on-line sučelja, omogućilo bi se:</a:t>
            </a:r>
          </a:p>
          <a:p>
            <a:pPr marL="182563" indent="-182563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hr-HR" sz="1050" b="1" dirty="0">
                <a:solidFill>
                  <a:srgbClr val="00AAD5"/>
                </a:solidFill>
              </a:rPr>
              <a:t>Podnošenje zahtjeva </a:t>
            </a:r>
            <a:r>
              <a:rPr lang="hr-HR" sz="1050" dirty="0">
                <a:solidFill>
                  <a:srgbClr val="005D80"/>
                </a:solidFill>
              </a:rPr>
              <a:t>za </a:t>
            </a:r>
            <a:r>
              <a:rPr lang="hr-HR" sz="1050" dirty="0">
                <a:solidFill>
                  <a:srgbClr val="00AAD5"/>
                </a:solidFill>
              </a:rPr>
              <a:t>kategorizacijom</a:t>
            </a:r>
            <a:r>
              <a:rPr lang="hr-HR" sz="1050" dirty="0">
                <a:solidFill>
                  <a:srgbClr val="005D80"/>
                </a:solidFill>
              </a:rPr>
              <a:t> edukacijskih programa uz uvid u </a:t>
            </a:r>
            <a:r>
              <a:rPr lang="hr-HR" sz="1050" dirty="0">
                <a:solidFill>
                  <a:srgbClr val="00AAD5"/>
                </a:solidFill>
              </a:rPr>
              <a:t>status rješavanja </a:t>
            </a:r>
            <a:r>
              <a:rPr lang="hr-HR" sz="1050" dirty="0">
                <a:solidFill>
                  <a:srgbClr val="005D80"/>
                </a:solidFill>
              </a:rPr>
              <a:t>zahtjeva te </a:t>
            </a:r>
            <a:r>
              <a:rPr lang="hr-HR" sz="1050" dirty="0">
                <a:solidFill>
                  <a:srgbClr val="00AAD5"/>
                </a:solidFill>
              </a:rPr>
              <a:t>pregled informacija </a:t>
            </a:r>
            <a:r>
              <a:rPr lang="hr-HR" sz="1050" dirty="0">
                <a:solidFill>
                  <a:srgbClr val="005D80"/>
                </a:solidFill>
              </a:rPr>
              <a:t>o svim podnesenim zahtjevima.</a:t>
            </a:r>
          </a:p>
          <a:p>
            <a:pPr marL="182563" indent="-182563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hr-HR" sz="1050" b="1" dirty="0">
                <a:solidFill>
                  <a:srgbClr val="00AAD5"/>
                </a:solidFill>
              </a:rPr>
              <a:t>Podnošenje izvještaja i evidencije sudionika </a:t>
            </a:r>
            <a:r>
              <a:rPr lang="hr-HR" sz="1050" dirty="0">
                <a:solidFill>
                  <a:srgbClr val="005D80"/>
                </a:solidFill>
              </a:rPr>
              <a:t>kako bi se automatizirano evidentirali bodovi članovima.</a:t>
            </a:r>
          </a:p>
          <a:p>
            <a:pPr marL="182563" indent="-182563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hr-HR" sz="1050" b="1" dirty="0">
                <a:solidFill>
                  <a:srgbClr val="00AAD5"/>
                </a:solidFill>
              </a:rPr>
              <a:t>Automatizirana komunikacija HKF s povjerenstvom</a:t>
            </a:r>
            <a:r>
              <a:rPr lang="hr-HR" sz="1050" dirty="0">
                <a:solidFill>
                  <a:srgbClr val="005D80"/>
                </a:solidFill>
              </a:rPr>
              <a:t> za kategorizaciju pojedinog programa.</a:t>
            </a:r>
          </a:p>
          <a:p>
            <a:pPr marL="182563" indent="-182563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hr-HR" sz="1050" b="1" dirty="0">
                <a:solidFill>
                  <a:srgbClr val="00AAD5"/>
                </a:solidFill>
              </a:rPr>
              <a:t>Automatizirano kreiranje odluka</a:t>
            </a:r>
            <a:r>
              <a:rPr lang="hr-HR" sz="1050" dirty="0">
                <a:solidFill>
                  <a:srgbClr val="005D80"/>
                </a:solidFill>
              </a:rPr>
              <a:t> i mogućnost </a:t>
            </a:r>
            <a:r>
              <a:rPr lang="hr-HR" sz="1050" b="1" dirty="0">
                <a:solidFill>
                  <a:srgbClr val="00AAD5"/>
                </a:solidFill>
              </a:rPr>
              <a:t>pregleda statusa pojedinih zahtjeva </a:t>
            </a:r>
            <a:r>
              <a:rPr lang="hr-HR" sz="1050" dirty="0">
                <a:solidFill>
                  <a:srgbClr val="005D80"/>
                </a:solidFill>
              </a:rPr>
              <a:t>od strane HKF i članova povjerenstva.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1E85A963-0DCF-43A7-875A-43873BFBC8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694" y="1709644"/>
            <a:ext cx="1439531" cy="75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1018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C5D493E-E941-394F-A355-B98696E8B5B3}"/>
              </a:ext>
            </a:extLst>
          </p:cNvPr>
          <p:cNvSpPr txBox="1"/>
          <p:nvPr/>
        </p:nvSpPr>
        <p:spPr>
          <a:xfrm>
            <a:off x="483681" y="578565"/>
            <a:ext cx="2526220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hr-HR" sz="2300" b="1" dirty="0">
                <a:solidFill>
                  <a:srgbClr val="0BA9D5"/>
                </a:solidFill>
              </a:rPr>
              <a:t>PROJEKT</a:t>
            </a:r>
            <a:endParaRPr lang="en-GB" sz="2300" b="1" dirty="0">
              <a:solidFill>
                <a:srgbClr val="0BA9D5"/>
              </a:solidFill>
            </a:endParaRPr>
          </a:p>
          <a:p>
            <a:pPr>
              <a:lnSpc>
                <a:spcPts val="2700"/>
              </a:lnSpc>
            </a:pPr>
            <a:r>
              <a:rPr lang="hr-HR" sz="2300" b="1" dirty="0">
                <a:solidFill>
                  <a:schemeClr val="bg1"/>
                </a:solidFill>
              </a:rPr>
              <a:t>DIGITALNA KOMORA</a:t>
            </a:r>
            <a:endParaRPr lang="en-GB" sz="2300" b="1" dirty="0">
              <a:solidFill>
                <a:srgbClr val="0BA9D5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8BDC1BF-5EDC-463D-9732-779600D8B53D}"/>
              </a:ext>
            </a:extLst>
          </p:cNvPr>
          <p:cNvSpPr/>
          <p:nvPr/>
        </p:nvSpPr>
        <p:spPr>
          <a:xfrm>
            <a:off x="3648205" y="902154"/>
            <a:ext cx="1465546" cy="1458069"/>
          </a:xfrm>
          <a:prstGeom prst="rect">
            <a:avLst/>
          </a:prstGeom>
          <a:solidFill>
            <a:srgbClr val="BFDC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rgbClr val="005C80"/>
                </a:solidFill>
              </a:rPr>
              <a:t>DIGITALIZACIJA DOKUMENTACIJE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81ED68D-7E17-4130-AE19-5D272A09EBA3}"/>
              </a:ext>
            </a:extLst>
          </p:cNvPr>
          <p:cNvSpPr/>
          <p:nvPr/>
        </p:nvSpPr>
        <p:spPr>
          <a:xfrm>
            <a:off x="5323562" y="898907"/>
            <a:ext cx="1465546" cy="1458069"/>
          </a:xfrm>
          <a:prstGeom prst="rect">
            <a:avLst/>
          </a:prstGeom>
          <a:solidFill>
            <a:srgbClr val="BFDC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rgbClr val="005C80"/>
                </a:solidFill>
              </a:rPr>
              <a:t>DIGITALIZACIJA INTERAKCIJA S DRŽAVOM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CE219D2-FE89-4CDA-B956-55949424B944}"/>
              </a:ext>
            </a:extLst>
          </p:cNvPr>
          <p:cNvSpPr/>
          <p:nvPr/>
        </p:nvSpPr>
        <p:spPr>
          <a:xfrm>
            <a:off x="6998919" y="902154"/>
            <a:ext cx="1465546" cy="1458069"/>
          </a:xfrm>
          <a:prstGeom prst="rect">
            <a:avLst/>
          </a:prstGeom>
          <a:solidFill>
            <a:srgbClr val="005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bg1"/>
                </a:solidFill>
              </a:rPr>
              <a:t>DIGITALIZACIJA ODNOSA S ČLANOVIMA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BF7D993-9DED-4CBD-A3B5-3D620BED4B3C}"/>
              </a:ext>
            </a:extLst>
          </p:cNvPr>
          <p:cNvSpPr/>
          <p:nvPr/>
        </p:nvSpPr>
        <p:spPr>
          <a:xfrm>
            <a:off x="6998919" y="2571751"/>
            <a:ext cx="1465546" cy="569288"/>
          </a:xfrm>
          <a:prstGeom prst="rect">
            <a:avLst/>
          </a:prstGeom>
          <a:solidFill>
            <a:srgbClr val="BFDC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800" b="1" dirty="0">
                <a:solidFill>
                  <a:srgbClr val="005C80"/>
                </a:solidFill>
              </a:rPr>
              <a:t>ON-LINE SUČELJE </a:t>
            </a:r>
          </a:p>
          <a:p>
            <a:pPr algn="ctr"/>
            <a:r>
              <a:rPr lang="hr-HR" sz="800" b="1" dirty="0">
                <a:solidFill>
                  <a:srgbClr val="005C80"/>
                </a:solidFill>
              </a:rPr>
              <a:t>ZA ČLANOVE HKF</a:t>
            </a: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xmlns="" id="{B84B4CB1-B298-4E1A-B9D3-1AD5DF5FF4BF}"/>
              </a:ext>
            </a:extLst>
          </p:cNvPr>
          <p:cNvSpPr/>
          <p:nvPr/>
        </p:nvSpPr>
        <p:spPr>
          <a:xfrm flipV="1">
            <a:off x="6998919" y="2386330"/>
            <a:ext cx="1465546" cy="131916"/>
          </a:xfrm>
          <a:prstGeom prst="triangle">
            <a:avLst/>
          </a:prstGeom>
          <a:solidFill>
            <a:srgbClr val="005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000" b="1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7455E30E-DF50-4E18-B104-BEA34EF0B1B6}"/>
              </a:ext>
            </a:extLst>
          </p:cNvPr>
          <p:cNvSpPr/>
          <p:nvPr/>
        </p:nvSpPr>
        <p:spPr>
          <a:xfrm>
            <a:off x="6998919" y="3185998"/>
            <a:ext cx="1465546" cy="569288"/>
          </a:xfrm>
          <a:prstGeom prst="rect">
            <a:avLst/>
          </a:prstGeom>
          <a:solidFill>
            <a:srgbClr val="BFDC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800" b="1" dirty="0">
                <a:solidFill>
                  <a:srgbClr val="005C80"/>
                </a:solidFill>
              </a:rPr>
              <a:t>MOBILNA APLIKACIJA ZA ČLANOVE HKF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DB7D2B72-9771-4853-A6B1-A88D943F3E6D}"/>
              </a:ext>
            </a:extLst>
          </p:cNvPr>
          <p:cNvSpPr/>
          <p:nvPr/>
        </p:nvSpPr>
        <p:spPr>
          <a:xfrm>
            <a:off x="6998919" y="3800245"/>
            <a:ext cx="1465546" cy="569288"/>
          </a:xfrm>
          <a:prstGeom prst="rect">
            <a:avLst/>
          </a:prstGeom>
          <a:solidFill>
            <a:srgbClr val="BFDC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800" b="1" dirty="0">
                <a:solidFill>
                  <a:srgbClr val="005C80"/>
                </a:solidFill>
              </a:rPr>
              <a:t>ON-LINE SUČELJE ZA KATEGORIZACIJU EDUKACIJSKIH PROGRAMA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32767CE0-5BEF-452A-9583-00D46B7C5011}"/>
              </a:ext>
            </a:extLst>
          </p:cNvPr>
          <p:cNvSpPr/>
          <p:nvPr/>
        </p:nvSpPr>
        <p:spPr>
          <a:xfrm>
            <a:off x="6998919" y="4414492"/>
            <a:ext cx="1465546" cy="569288"/>
          </a:xfrm>
          <a:prstGeom prst="rect">
            <a:avLst/>
          </a:prstGeom>
          <a:solidFill>
            <a:srgbClr val="005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800" b="1" dirty="0">
                <a:solidFill>
                  <a:schemeClr val="bg1"/>
                </a:solidFill>
              </a:rPr>
              <a:t>ON-LINE SUČELJE ZA ADMINISTRATORA SUSTAVA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32AEA87-A864-44C0-9831-7C3B61E22473}"/>
              </a:ext>
            </a:extLst>
          </p:cNvPr>
          <p:cNvSpPr txBox="1"/>
          <p:nvPr/>
        </p:nvSpPr>
        <p:spPr>
          <a:xfrm>
            <a:off x="3657600" y="2571751"/>
            <a:ext cx="3230880" cy="2372444"/>
          </a:xfrm>
          <a:prstGeom prst="rect">
            <a:avLst/>
          </a:prstGeom>
          <a:noFill/>
        </p:spPr>
        <p:txBody>
          <a:bodyPr wrap="square" spcCol="36000" rtlCol="0">
            <a:spAutoFit/>
          </a:bodyPr>
          <a:lstStyle/>
          <a:p>
            <a:pPr>
              <a:spcBef>
                <a:spcPts val="200"/>
              </a:spcBef>
            </a:pPr>
            <a:r>
              <a:rPr lang="hr-HR" sz="1050" dirty="0">
                <a:solidFill>
                  <a:srgbClr val="005D80"/>
                </a:solidFill>
              </a:rPr>
              <a:t>Pristup uslugama uz </a:t>
            </a:r>
            <a:r>
              <a:rPr lang="hr-HR" sz="1050" b="1" dirty="0">
                <a:solidFill>
                  <a:srgbClr val="00AAD5"/>
                </a:solidFill>
              </a:rPr>
              <a:t>unos korisničkog imena i lozinke</a:t>
            </a:r>
            <a:r>
              <a:rPr lang="hr-HR" sz="1050" dirty="0">
                <a:solidFill>
                  <a:srgbClr val="005C80"/>
                </a:solidFill>
              </a:rPr>
              <a:t>.</a:t>
            </a:r>
          </a:p>
          <a:p>
            <a:pPr marL="182563" indent="-182563">
              <a:spcBef>
                <a:spcPts val="200"/>
              </a:spcBef>
              <a:buFont typeface="Arial" panose="020B0604020202020204" pitchFamily="34" charset="0"/>
              <a:buChar char="•"/>
            </a:pPr>
            <a:endParaRPr lang="hr-HR" sz="1050" b="1" dirty="0">
              <a:solidFill>
                <a:srgbClr val="00AAD5"/>
              </a:solidFill>
            </a:endParaRPr>
          </a:p>
          <a:p>
            <a:pPr>
              <a:spcBef>
                <a:spcPts val="200"/>
              </a:spcBef>
            </a:pPr>
            <a:r>
              <a:rPr lang="hr-HR" sz="1050" dirty="0">
                <a:solidFill>
                  <a:srgbClr val="005D80"/>
                </a:solidFill>
              </a:rPr>
              <a:t>Putem on-line sučelja, omogućilo bi se:</a:t>
            </a:r>
          </a:p>
          <a:p>
            <a:pPr marL="182563" indent="-182563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hr-HR" sz="1050" b="1" dirty="0">
                <a:solidFill>
                  <a:srgbClr val="00AAD5"/>
                </a:solidFill>
              </a:rPr>
              <a:t>Upravljanje informacijama</a:t>
            </a:r>
            <a:r>
              <a:rPr lang="hr-HR" sz="1050" b="1" dirty="0">
                <a:solidFill>
                  <a:srgbClr val="005D80"/>
                </a:solidFill>
              </a:rPr>
              <a:t> </a:t>
            </a:r>
            <a:r>
              <a:rPr lang="hr-HR" sz="1050" dirty="0">
                <a:solidFill>
                  <a:srgbClr val="005D80"/>
                </a:solidFill>
              </a:rPr>
              <a:t>o članovima HKF.</a:t>
            </a:r>
          </a:p>
          <a:p>
            <a:pPr marL="182563" indent="-182563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hr-HR" sz="1050" b="1" dirty="0">
                <a:solidFill>
                  <a:srgbClr val="00AAD5"/>
                </a:solidFill>
              </a:rPr>
              <a:t>Praćenje zahtjeva </a:t>
            </a:r>
            <a:r>
              <a:rPr lang="hr-HR" sz="1050" dirty="0">
                <a:solidFill>
                  <a:srgbClr val="005C80"/>
                </a:solidFill>
              </a:rPr>
              <a:t>i </a:t>
            </a:r>
            <a:r>
              <a:rPr lang="hr-HR" sz="1050" b="1" dirty="0">
                <a:solidFill>
                  <a:srgbClr val="00AAD5"/>
                </a:solidFill>
              </a:rPr>
              <a:t>upravljanje zahtjevima </a:t>
            </a:r>
            <a:r>
              <a:rPr lang="hr-HR" sz="1050" dirty="0">
                <a:solidFill>
                  <a:srgbClr val="005D80"/>
                </a:solidFill>
              </a:rPr>
              <a:t>vezanim uz djelokrug rada HKF.</a:t>
            </a:r>
          </a:p>
          <a:p>
            <a:pPr marL="182563" indent="-182563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hr-HR" sz="1050" b="1" dirty="0">
                <a:solidFill>
                  <a:srgbClr val="00AAD5"/>
                </a:solidFill>
              </a:rPr>
              <a:t>Jednostavno izvještavanje </a:t>
            </a:r>
            <a:r>
              <a:rPr lang="hr-HR" sz="1050" dirty="0">
                <a:solidFill>
                  <a:srgbClr val="005D80"/>
                </a:solidFill>
              </a:rPr>
              <a:t>o članovima i stanju struke, uz mogućnosti filtriranja, sortiranja i pretraživanja po različitim kriterijima.</a:t>
            </a:r>
          </a:p>
          <a:p>
            <a:pPr marL="182563" indent="-182563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hr-HR" sz="1050" b="1" dirty="0">
                <a:solidFill>
                  <a:srgbClr val="00AAD5"/>
                </a:solidFill>
              </a:rPr>
              <a:t>Jednostavno vođenje komunikacije i odnosa</a:t>
            </a:r>
            <a:r>
              <a:rPr lang="hr-HR" sz="1050" dirty="0">
                <a:solidFill>
                  <a:srgbClr val="005D80"/>
                </a:solidFill>
              </a:rPr>
              <a:t> s članovima HKF.</a:t>
            </a:r>
          </a:p>
          <a:p>
            <a:pPr marL="182563" indent="-182563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hr-HR" sz="1050" b="1" dirty="0">
                <a:solidFill>
                  <a:srgbClr val="00AAD5"/>
                </a:solidFill>
              </a:rPr>
              <a:t>Pregledno, automatizirano i kontrolirano </a:t>
            </a:r>
            <a:r>
              <a:rPr lang="hr-HR" sz="1050" dirty="0">
                <a:solidFill>
                  <a:srgbClr val="005D80"/>
                </a:solidFill>
              </a:rPr>
              <a:t>upravljanje licencama i statusom članova HKF.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8CE75213-86CC-4244-A1F7-CD314AFF50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694" y="1709644"/>
            <a:ext cx="1439531" cy="75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86849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C5D493E-E941-394F-A355-B98696E8B5B3}"/>
              </a:ext>
            </a:extLst>
          </p:cNvPr>
          <p:cNvSpPr txBox="1"/>
          <p:nvPr/>
        </p:nvSpPr>
        <p:spPr>
          <a:xfrm>
            <a:off x="483681" y="578565"/>
            <a:ext cx="2526220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hr-HR" sz="2300" b="1" dirty="0">
                <a:solidFill>
                  <a:srgbClr val="0BA9D5"/>
                </a:solidFill>
              </a:rPr>
              <a:t>PROJEKT</a:t>
            </a:r>
            <a:endParaRPr lang="en-GB" sz="2300" b="1" dirty="0">
              <a:solidFill>
                <a:srgbClr val="0BA9D5"/>
              </a:solidFill>
            </a:endParaRPr>
          </a:p>
          <a:p>
            <a:pPr>
              <a:lnSpc>
                <a:spcPts val="2700"/>
              </a:lnSpc>
            </a:pPr>
            <a:r>
              <a:rPr lang="hr-HR" sz="2300" b="1" dirty="0">
                <a:solidFill>
                  <a:schemeClr val="bg1"/>
                </a:solidFill>
              </a:rPr>
              <a:t>DIGITALNA KOMORA</a:t>
            </a:r>
            <a:endParaRPr lang="en-GB" sz="2300" b="1" dirty="0">
              <a:solidFill>
                <a:srgbClr val="0BA9D5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8BDC1BF-5EDC-463D-9732-779600D8B53D}"/>
              </a:ext>
            </a:extLst>
          </p:cNvPr>
          <p:cNvSpPr/>
          <p:nvPr/>
        </p:nvSpPr>
        <p:spPr>
          <a:xfrm>
            <a:off x="3648205" y="902154"/>
            <a:ext cx="1465546" cy="1458069"/>
          </a:xfrm>
          <a:prstGeom prst="rect">
            <a:avLst/>
          </a:prstGeom>
          <a:solidFill>
            <a:srgbClr val="BFDC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rgbClr val="005C80"/>
                </a:solidFill>
              </a:rPr>
              <a:t>DIGITALIZACIJA DOKUMENTACIJE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81ED68D-7E17-4130-AE19-5D272A09EBA3}"/>
              </a:ext>
            </a:extLst>
          </p:cNvPr>
          <p:cNvSpPr/>
          <p:nvPr/>
        </p:nvSpPr>
        <p:spPr>
          <a:xfrm>
            <a:off x="5323562" y="898907"/>
            <a:ext cx="1465546" cy="1458069"/>
          </a:xfrm>
          <a:prstGeom prst="rect">
            <a:avLst/>
          </a:prstGeom>
          <a:solidFill>
            <a:srgbClr val="BFDC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rgbClr val="005C80"/>
                </a:solidFill>
              </a:rPr>
              <a:t>DIGITALIZACIJA INTERAKCIJA S DRŽAVOM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CE219D2-FE89-4CDA-B956-55949424B944}"/>
              </a:ext>
            </a:extLst>
          </p:cNvPr>
          <p:cNvSpPr/>
          <p:nvPr/>
        </p:nvSpPr>
        <p:spPr>
          <a:xfrm>
            <a:off x="6998919" y="902154"/>
            <a:ext cx="1465546" cy="1458069"/>
          </a:xfrm>
          <a:prstGeom prst="rect">
            <a:avLst/>
          </a:prstGeom>
          <a:solidFill>
            <a:srgbClr val="005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bg1"/>
                </a:solidFill>
              </a:rPr>
              <a:t>DIGITALIZACIJA ODNOSA S ČLANOVIMA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BF7D993-9DED-4CBD-A3B5-3D620BED4B3C}"/>
              </a:ext>
            </a:extLst>
          </p:cNvPr>
          <p:cNvSpPr/>
          <p:nvPr/>
        </p:nvSpPr>
        <p:spPr>
          <a:xfrm>
            <a:off x="3648205" y="2780030"/>
            <a:ext cx="1465546" cy="1458069"/>
          </a:xfrm>
          <a:prstGeom prst="rect">
            <a:avLst/>
          </a:prstGeom>
          <a:solidFill>
            <a:srgbClr val="005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b="1" dirty="0">
                <a:solidFill>
                  <a:schemeClr val="bg1"/>
                </a:solidFill>
              </a:rPr>
              <a:t>ON-LINE SUČELJE </a:t>
            </a:r>
          </a:p>
          <a:p>
            <a:pPr algn="ctr"/>
            <a:r>
              <a:rPr lang="hr-HR" sz="1200" b="1" dirty="0">
                <a:solidFill>
                  <a:schemeClr val="bg1"/>
                </a:solidFill>
              </a:rPr>
              <a:t>ZA ČLANOVE HKF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E9E97BE-D032-4B15-AF68-20974F08F80F}"/>
              </a:ext>
            </a:extLst>
          </p:cNvPr>
          <p:cNvSpPr/>
          <p:nvPr/>
        </p:nvSpPr>
        <p:spPr>
          <a:xfrm>
            <a:off x="5323562" y="2780030"/>
            <a:ext cx="1465546" cy="1458069"/>
          </a:xfrm>
          <a:prstGeom prst="rect">
            <a:avLst/>
          </a:prstGeom>
          <a:solidFill>
            <a:srgbClr val="005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b="1" dirty="0">
                <a:solidFill>
                  <a:schemeClr val="bg1"/>
                </a:solidFill>
              </a:rPr>
              <a:t>MOBILNA APLIKACIJA</a:t>
            </a:r>
          </a:p>
          <a:p>
            <a:pPr algn="ctr"/>
            <a:r>
              <a:rPr lang="hr-HR" sz="1200" b="1" dirty="0">
                <a:solidFill>
                  <a:schemeClr val="bg1"/>
                </a:solidFill>
              </a:rPr>
              <a:t>ZA ČLANOVE HKF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02E8300-359C-4B1A-B59D-45AE7BF4A61D}"/>
              </a:ext>
            </a:extLst>
          </p:cNvPr>
          <p:cNvSpPr/>
          <p:nvPr/>
        </p:nvSpPr>
        <p:spPr>
          <a:xfrm>
            <a:off x="6998919" y="2780030"/>
            <a:ext cx="1465546" cy="1458069"/>
          </a:xfrm>
          <a:prstGeom prst="rect">
            <a:avLst/>
          </a:prstGeom>
          <a:solidFill>
            <a:srgbClr val="005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b="1" dirty="0">
                <a:solidFill>
                  <a:schemeClr val="bg1"/>
                </a:solidFill>
              </a:rPr>
              <a:t>ON-LINE SUČELJE ZA KATEGORIZACIJU EDUKACIJSKIH PROGRAMA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9325B99-34E3-4803-98E7-0BDC11B2E97F}"/>
              </a:ext>
            </a:extLst>
          </p:cNvPr>
          <p:cNvSpPr/>
          <p:nvPr/>
        </p:nvSpPr>
        <p:spPr>
          <a:xfrm>
            <a:off x="3648205" y="4370015"/>
            <a:ext cx="4816260" cy="569287"/>
          </a:xfrm>
          <a:prstGeom prst="rect">
            <a:avLst/>
          </a:prstGeom>
          <a:solidFill>
            <a:srgbClr val="005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b="1" dirty="0">
                <a:solidFill>
                  <a:schemeClr val="bg1"/>
                </a:solidFill>
              </a:rPr>
              <a:t>ON-LINE SUČELJE ZA ADMINISTRATORA SUSTAVA (HKF)</a:t>
            </a:r>
            <a:endParaRPr lang="hr-HR" sz="1200" dirty="0">
              <a:solidFill>
                <a:srgbClr val="00AAD5"/>
              </a:solidFill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xmlns="" id="{B84B4CB1-B298-4E1A-B9D3-1AD5DF5FF4BF}"/>
              </a:ext>
            </a:extLst>
          </p:cNvPr>
          <p:cNvSpPr/>
          <p:nvPr/>
        </p:nvSpPr>
        <p:spPr>
          <a:xfrm flipV="1">
            <a:off x="6998919" y="2386330"/>
            <a:ext cx="1465546" cy="131916"/>
          </a:xfrm>
          <a:prstGeom prst="triangle">
            <a:avLst/>
          </a:prstGeom>
          <a:solidFill>
            <a:srgbClr val="005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BA24CB58-8EEA-44E5-8AA3-C262274CFB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694" y="1709644"/>
            <a:ext cx="1439531" cy="75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35964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A5D130B-4E41-42D5-9969-0B69931093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595059" y="1031646"/>
            <a:ext cx="3032362" cy="51435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C5D493E-E941-394F-A355-B98696E8B5B3}"/>
              </a:ext>
            </a:extLst>
          </p:cNvPr>
          <p:cNvSpPr txBox="1"/>
          <p:nvPr/>
        </p:nvSpPr>
        <p:spPr>
          <a:xfrm>
            <a:off x="483681" y="578565"/>
            <a:ext cx="2526220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hr-HR" sz="2300" b="1" dirty="0">
                <a:solidFill>
                  <a:srgbClr val="0BA9D5"/>
                </a:solidFill>
              </a:rPr>
              <a:t>PROJEKT</a:t>
            </a:r>
            <a:endParaRPr lang="en-GB" sz="2300" b="1" dirty="0">
              <a:solidFill>
                <a:srgbClr val="0BA9D5"/>
              </a:solidFill>
            </a:endParaRPr>
          </a:p>
          <a:p>
            <a:pPr>
              <a:lnSpc>
                <a:spcPts val="2700"/>
              </a:lnSpc>
            </a:pPr>
            <a:r>
              <a:rPr lang="hr-HR" sz="2300" b="1" dirty="0">
                <a:solidFill>
                  <a:schemeClr val="bg1"/>
                </a:solidFill>
              </a:rPr>
              <a:t>DIGITALNA KOMORA</a:t>
            </a:r>
            <a:endParaRPr lang="en-GB" sz="2300" b="1" dirty="0">
              <a:solidFill>
                <a:srgbClr val="0BA9D5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8BDC1BF-5EDC-463D-9732-779600D8B53D}"/>
              </a:ext>
            </a:extLst>
          </p:cNvPr>
          <p:cNvSpPr/>
          <p:nvPr/>
        </p:nvSpPr>
        <p:spPr>
          <a:xfrm>
            <a:off x="3648205" y="902154"/>
            <a:ext cx="1465546" cy="1458069"/>
          </a:xfrm>
          <a:prstGeom prst="rect">
            <a:avLst/>
          </a:prstGeom>
          <a:solidFill>
            <a:srgbClr val="005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bg1"/>
                </a:solidFill>
              </a:rPr>
              <a:t>DIGITALIZACIJA DOKUMENTACIJE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81ED68D-7E17-4130-AE19-5D272A09EBA3}"/>
              </a:ext>
            </a:extLst>
          </p:cNvPr>
          <p:cNvSpPr/>
          <p:nvPr/>
        </p:nvSpPr>
        <p:spPr>
          <a:xfrm>
            <a:off x="5323562" y="898907"/>
            <a:ext cx="1465546" cy="1458069"/>
          </a:xfrm>
          <a:prstGeom prst="rect">
            <a:avLst/>
          </a:prstGeom>
          <a:solidFill>
            <a:srgbClr val="005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bg1"/>
                </a:solidFill>
              </a:rPr>
              <a:t>DIGITALIZACIJA INTERAKCIJA S DRŽAVOM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CE219D2-FE89-4CDA-B956-55949424B944}"/>
              </a:ext>
            </a:extLst>
          </p:cNvPr>
          <p:cNvSpPr/>
          <p:nvPr/>
        </p:nvSpPr>
        <p:spPr>
          <a:xfrm>
            <a:off x="6998919" y="898907"/>
            <a:ext cx="1465546" cy="1458069"/>
          </a:xfrm>
          <a:prstGeom prst="rect">
            <a:avLst/>
          </a:prstGeom>
          <a:solidFill>
            <a:srgbClr val="005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bg1"/>
                </a:solidFill>
              </a:rPr>
              <a:t>DIGITALIZACIJA ODNOSA S ČLANOVIMA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AE4C92D-18FB-466B-B3C3-AB8DF84A4F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694" y="1709644"/>
            <a:ext cx="1439531" cy="75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046344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FA50E1B-90C3-A54E-8C69-24DE32F52D56}"/>
              </a:ext>
            </a:extLst>
          </p:cNvPr>
          <p:cNvSpPr/>
          <p:nvPr/>
        </p:nvSpPr>
        <p:spPr>
          <a:xfrm>
            <a:off x="0" y="961260"/>
            <a:ext cx="253572" cy="1467756"/>
          </a:xfrm>
          <a:prstGeom prst="rect">
            <a:avLst/>
          </a:prstGeom>
          <a:solidFill>
            <a:srgbClr val="025D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4C32E4A-C692-BE4F-9D4C-A745999F98CD}"/>
              </a:ext>
            </a:extLst>
          </p:cNvPr>
          <p:cNvSpPr/>
          <p:nvPr/>
        </p:nvSpPr>
        <p:spPr>
          <a:xfrm>
            <a:off x="0" y="2399923"/>
            <a:ext cx="253572" cy="1117229"/>
          </a:xfrm>
          <a:prstGeom prst="rect">
            <a:avLst/>
          </a:prstGeom>
          <a:solidFill>
            <a:srgbClr val="04AB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04ABD8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2CE8880-0752-496F-8C53-D3C8524D4965}"/>
              </a:ext>
            </a:extLst>
          </p:cNvPr>
          <p:cNvSpPr txBox="1"/>
          <p:nvPr/>
        </p:nvSpPr>
        <p:spPr>
          <a:xfrm>
            <a:off x="483553" y="1642705"/>
            <a:ext cx="4648293" cy="932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800" b="1" i="0" u="none" strike="noStrike" kern="1200" cap="none" spc="0" normalizeH="0" baseline="0" noProof="0" dirty="0">
                <a:ln>
                  <a:noFill/>
                </a:ln>
                <a:solidFill>
                  <a:srgbClr val="00ABD7"/>
                </a:solidFill>
                <a:effectLst/>
                <a:uLnTx/>
                <a:uFillTx/>
                <a:ea typeface="+mn-ea"/>
                <a:cs typeface="+mn-cs"/>
              </a:rPr>
              <a:t>PROJEKT</a:t>
            </a:r>
          </a:p>
          <a:p>
            <a:pPr marL="0" marR="0" lvl="0" indent="0" algn="l" defTabSz="685800" rtl="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600" b="1" i="0" u="none" strike="noStrike" kern="1200" cap="none" spc="0" normalizeH="0" baseline="0" noProof="0" dirty="0">
                <a:ln>
                  <a:noFill/>
                </a:ln>
                <a:solidFill>
                  <a:srgbClr val="005C7F"/>
                </a:solidFill>
                <a:effectLst/>
                <a:uLnTx/>
                <a:uFillTx/>
                <a:ea typeface="+mn-ea"/>
                <a:cs typeface="+mn-cs"/>
              </a:rPr>
              <a:t>DIGITALNA KOMORA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0AD94C1-E8B3-4556-B6C1-0AE0E5A80BA4}"/>
              </a:ext>
            </a:extLst>
          </p:cNvPr>
          <p:cNvSpPr txBox="1"/>
          <p:nvPr/>
        </p:nvSpPr>
        <p:spPr>
          <a:xfrm>
            <a:off x="483553" y="2575187"/>
            <a:ext cx="315086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500" b="0" i="0" u="none" strike="noStrike" kern="1200" cap="none" spc="0" normalizeH="0" baseline="0" noProof="0" dirty="0">
                <a:ln>
                  <a:noFill/>
                </a:ln>
                <a:solidFill>
                  <a:srgbClr val="025D80"/>
                </a:solidFill>
                <a:effectLst/>
                <a:uLnTx/>
                <a:uFillTx/>
                <a:ea typeface="+mn-ea"/>
                <a:cs typeface="+mn-cs"/>
              </a:rPr>
              <a:t>MIRJANA GRUBIŠIĆ, predsjednica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500" b="0" i="0" u="none" strike="noStrike" kern="1200" cap="none" spc="0" normalizeH="0" baseline="0" noProof="0" dirty="0">
                <a:ln>
                  <a:noFill/>
                </a:ln>
                <a:solidFill>
                  <a:srgbClr val="025D80"/>
                </a:solidFill>
                <a:effectLst/>
                <a:uLnTx/>
                <a:uFillTx/>
                <a:ea typeface="+mn-ea"/>
                <a:cs typeface="+mn-cs"/>
              </a:rPr>
              <a:t>HRVATSKA KOMORA FIZIOTERAPEUTA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srgbClr val="025D8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66850DA-4D24-449B-BDDF-C6DE0E0E57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036" y="3942083"/>
            <a:ext cx="1683258" cy="91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52504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F89A0D1-6BA6-7146-884C-3F1C0DDA21F4}"/>
              </a:ext>
            </a:extLst>
          </p:cNvPr>
          <p:cNvSpPr txBox="1"/>
          <p:nvPr/>
        </p:nvSpPr>
        <p:spPr>
          <a:xfrm>
            <a:off x="3657600" y="2777014"/>
            <a:ext cx="5029200" cy="1959511"/>
          </a:xfrm>
          <a:prstGeom prst="rect">
            <a:avLst/>
          </a:prstGeom>
          <a:noFill/>
        </p:spPr>
        <p:txBody>
          <a:bodyPr wrap="square" spcCol="36000" rtlCol="0">
            <a:spAutoFit/>
          </a:bodyPr>
          <a:lstStyle/>
          <a:p>
            <a:pPr marL="285750" indent="-285750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hr-HR" sz="1400" dirty="0">
                <a:solidFill>
                  <a:srgbClr val="005D80"/>
                </a:solidFill>
              </a:rPr>
              <a:t>Ulazak HKF u </a:t>
            </a:r>
            <a:r>
              <a:rPr lang="hr-HR" sz="1400" b="1" dirty="0">
                <a:solidFill>
                  <a:srgbClr val="00AAD5"/>
                </a:solidFill>
              </a:rPr>
              <a:t>digitalno društvo</a:t>
            </a:r>
            <a:r>
              <a:rPr lang="hr-HR" sz="1400" dirty="0">
                <a:solidFill>
                  <a:srgbClr val="005D80"/>
                </a:solidFill>
              </a:rPr>
              <a:t>.</a:t>
            </a:r>
          </a:p>
          <a:p>
            <a:pPr marL="285750" indent="-285750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hr-HR" sz="1400" dirty="0">
                <a:solidFill>
                  <a:srgbClr val="005D80"/>
                </a:solidFill>
              </a:rPr>
              <a:t>Nova </a:t>
            </a:r>
            <a:r>
              <a:rPr lang="hr-HR" sz="1400" b="1" dirty="0">
                <a:solidFill>
                  <a:srgbClr val="00AAD5"/>
                </a:solidFill>
              </a:rPr>
              <a:t>era uslužnosti </a:t>
            </a:r>
            <a:r>
              <a:rPr lang="hr-HR" sz="1400" dirty="0">
                <a:solidFill>
                  <a:srgbClr val="005D80"/>
                </a:solidFill>
              </a:rPr>
              <a:t>prema članovima</a:t>
            </a:r>
            <a:r>
              <a:rPr lang="hr-HR" sz="1400" dirty="0" smtClean="0">
                <a:solidFill>
                  <a:srgbClr val="005D80"/>
                </a:solidFill>
              </a:rPr>
              <a:t>.</a:t>
            </a:r>
            <a:endParaRPr lang="hr-HR" sz="1400" dirty="0">
              <a:solidFill>
                <a:srgbClr val="005D80"/>
              </a:solidFill>
            </a:endParaRPr>
          </a:p>
          <a:p>
            <a:pPr marL="285750" indent="-285750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hr-HR" sz="1400" dirty="0">
                <a:solidFill>
                  <a:srgbClr val="005D80"/>
                </a:solidFill>
              </a:rPr>
              <a:t>Digitalizirana </a:t>
            </a:r>
            <a:r>
              <a:rPr lang="hr-HR" sz="1400" b="1" dirty="0">
                <a:solidFill>
                  <a:srgbClr val="00AAD5"/>
                </a:solidFill>
              </a:rPr>
              <a:t>cjelokupna dokumentacija članova </a:t>
            </a:r>
            <a:r>
              <a:rPr lang="hr-HR" sz="1400" dirty="0">
                <a:solidFill>
                  <a:srgbClr val="005D80"/>
                </a:solidFill>
              </a:rPr>
              <a:t>– dostupna na jedan klik.</a:t>
            </a:r>
          </a:p>
          <a:p>
            <a:pPr marL="285750" indent="-285750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hr-HR" sz="1400" dirty="0">
                <a:solidFill>
                  <a:srgbClr val="005D80"/>
                </a:solidFill>
              </a:rPr>
              <a:t>Automatizirani procesi </a:t>
            </a:r>
            <a:r>
              <a:rPr lang="hr-HR" sz="1400" b="1" dirty="0">
                <a:solidFill>
                  <a:srgbClr val="00AAD5"/>
                </a:solidFill>
              </a:rPr>
              <a:t>provjere točnosti informacija </a:t>
            </a:r>
            <a:r>
              <a:rPr lang="hr-HR" sz="1400" dirty="0">
                <a:solidFill>
                  <a:srgbClr val="005D80"/>
                </a:solidFill>
              </a:rPr>
              <a:t>u suradnji s državnim </a:t>
            </a:r>
            <a:r>
              <a:rPr lang="hr-HR" sz="1400" dirty="0" smtClean="0">
                <a:solidFill>
                  <a:srgbClr val="005D80"/>
                </a:solidFill>
              </a:rPr>
              <a:t>institucijama. </a:t>
            </a:r>
            <a:endParaRPr lang="hr-HR" sz="1400" dirty="0">
              <a:solidFill>
                <a:srgbClr val="005D80"/>
              </a:solidFill>
            </a:endParaRPr>
          </a:p>
          <a:p>
            <a:pPr marL="285750" indent="-285750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hr-HR" sz="1400" dirty="0">
                <a:solidFill>
                  <a:srgbClr val="005D80"/>
                </a:solidFill>
              </a:rPr>
              <a:t>Digitalizirani </a:t>
            </a:r>
            <a:r>
              <a:rPr lang="hr-HR" sz="1400" b="1" dirty="0">
                <a:solidFill>
                  <a:srgbClr val="00AAD5"/>
                </a:solidFill>
              </a:rPr>
              <a:t>odnos s članovima </a:t>
            </a:r>
            <a:r>
              <a:rPr lang="hr-HR" sz="1400" dirty="0">
                <a:solidFill>
                  <a:srgbClr val="005D80"/>
                </a:solidFill>
              </a:rPr>
              <a:t>u on-line i </a:t>
            </a:r>
            <a:r>
              <a:rPr lang="hr-HR" sz="1400" dirty="0" err="1">
                <a:solidFill>
                  <a:srgbClr val="005D80"/>
                </a:solidFill>
              </a:rPr>
              <a:t>mobile</a:t>
            </a:r>
            <a:r>
              <a:rPr lang="hr-HR" sz="1400" dirty="0">
                <a:solidFill>
                  <a:srgbClr val="005D80"/>
                </a:solidFill>
              </a:rPr>
              <a:t> okruženju.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286D0D8-4453-49D7-A18A-4A01848C7157}"/>
              </a:ext>
            </a:extLst>
          </p:cNvPr>
          <p:cNvSpPr txBox="1"/>
          <p:nvPr/>
        </p:nvSpPr>
        <p:spPr>
          <a:xfrm>
            <a:off x="483681" y="578565"/>
            <a:ext cx="2526220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hr-HR" sz="2300" b="1" dirty="0">
                <a:solidFill>
                  <a:srgbClr val="0BA9D5"/>
                </a:solidFill>
              </a:rPr>
              <a:t>PROJEKT</a:t>
            </a:r>
            <a:endParaRPr lang="en-GB" sz="2300" b="1" dirty="0">
              <a:solidFill>
                <a:srgbClr val="0BA9D5"/>
              </a:solidFill>
            </a:endParaRPr>
          </a:p>
          <a:p>
            <a:pPr>
              <a:lnSpc>
                <a:spcPts val="2700"/>
              </a:lnSpc>
            </a:pPr>
            <a:r>
              <a:rPr lang="hr-HR" sz="2300" b="1" dirty="0">
                <a:solidFill>
                  <a:schemeClr val="bg1"/>
                </a:solidFill>
              </a:rPr>
              <a:t>DIGITALNA KOMORA</a:t>
            </a:r>
            <a:endParaRPr lang="en-GB" sz="2300" b="1" dirty="0">
              <a:solidFill>
                <a:srgbClr val="0BA9D5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CE26603-570B-4F3C-AF7D-1A5593D800AD}"/>
              </a:ext>
            </a:extLst>
          </p:cNvPr>
          <p:cNvSpPr/>
          <p:nvPr/>
        </p:nvSpPr>
        <p:spPr>
          <a:xfrm>
            <a:off x="3576980" y="1764588"/>
            <a:ext cx="4932000" cy="595635"/>
          </a:xfrm>
          <a:prstGeom prst="rect">
            <a:avLst/>
          </a:prstGeom>
          <a:solidFill>
            <a:srgbClr val="005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>
                <a:solidFill>
                  <a:srgbClr val="0BA9D5"/>
                </a:solidFill>
              </a:rPr>
              <a:t>ŠTO JE </a:t>
            </a:r>
            <a:r>
              <a:rPr lang="hr-HR" sz="2400" b="1" dirty="0">
                <a:solidFill>
                  <a:schemeClr val="bg1"/>
                </a:solidFill>
              </a:rPr>
              <a:t>DIGITALNA KOMORA</a:t>
            </a:r>
            <a:r>
              <a:rPr lang="hr-HR" sz="2400" b="1" dirty="0">
                <a:solidFill>
                  <a:srgbClr val="0BA9D5"/>
                </a:solidFill>
              </a:rPr>
              <a:t>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2B2C594-B6E8-4EB7-A06C-DCEB8EF66E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694" y="1709644"/>
            <a:ext cx="1439531" cy="75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600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F89A0D1-6BA6-7146-884C-3F1C0DDA21F4}"/>
              </a:ext>
            </a:extLst>
          </p:cNvPr>
          <p:cNvSpPr txBox="1"/>
          <p:nvPr/>
        </p:nvSpPr>
        <p:spPr>
          <a:xfrm>
            <a:off x="3657600" y="2777014"/>
            <a:ext cx="4770760" cy="2354491"/>
          </a:xfrm>
          <a:prstGeom prst="rect">
            <a:avLst/>
          </a:prstGeom>
          <a:noFill/>
        </p:spPr>
        <p:txBody>
          <a:bodyPr wrap="square" spcCol="36000" rtlCol="0">
            <a:spAutoFit/>
          </a:bodyPr>
          <a:lstStyle/>
          <a:p>
            <a:pPr marL="285750" indent="-285750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hr-HR" sz="1400" dirty="0">
                <a:solidFill>
                  <a:srgbClr val="005D80"/>
                </a:solidFill>
              </a:rPr>
              <a:t>Digitalna transformacija kao </a:t>
            </a:r>
            <a:r>
              <a:rPr lang="hr-HR" sz="1400" b="1" dirty="0">
                <a:solidFill>
                  <a:srgbClr val="00AAD5"/>
                </a:solidFill>
              </a:rPr>
              <a:t>suvremeni načini poslovanja</a:t>
            </a:r>
            <a:r>
              <a:rPr lang="hr-HR" sz="1400" dirty="0">
                <a:solidFill>
                  <a:srgbClr val="005D80"/>
                </a:solidFill>
              </a:rPr>
              <a:t>.</a:t>
            </a:r>
          </a:p>
          <a:p>
            <a:pPr marL="285750" indent="-285750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hr-HR" sz="1400" dirty="0">
                <a:solidFill>
                  <a:srgbClr val="005D80"/>
                </a:solidFill>
              </a:rPr>
              <a:t>Dostupnost usluga HKF i u izazovnim vremenima </a:t>
            </a:r>
            <a:r>
              <a:rPr lang="hr-HR" sz="1400" b="1" dirty="0">
                <a:solidFill>
                  <a:srgbClr val="00AAD5"/>
                </a:solidFill>
              </a:rPr>
              <a:t>COVID-19</a:t>
            </a:r>
            <a:r>
              <a:rPr lang="hr-HR" sz="1400" dirty="0">
                <a:solidFill>
                  <a:srgbClr val="005C80"/>
                </a:solidFill>
              </a:rPr>
              <a:t>.</a:t>
            </a:r>
          </a:p>
          <a:p>
            <a:pPr marL="285750" indent="-285750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hr-HR" sz="1400" dirty="0">
                <a:solidFill>
                  <a:srgbClr val="005D80"/>
                </a:solidFill>
              </a:rPr>
              <a:t>HKF kao </a:t>
            </a:r>
            <a:r>
              <a:rPr lang="hr-HR" sz="1400" b="1" dirty="0">
                <a:solidFill>
                  <a:srgbClr val="00AAD5"/>
                </a:solidFill>
              </a:rPr>
              <a:t>predvodnik pozitivnih promjena </a:t>
            </a:r>
            <a:r>
              <a:rPr lang="hr-HR" sz="1400" dirty="0">
                <a:solidFill>
                  <a:srgbClr val="005D80"/>
                </a:solidFill>
              </a:rPr>
              <a:t>staleških komora.</a:t>
            </a:r>
          </a:p>
          <a:p>
            <a:pPr marL="285750" indent="-285750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hr-HR" sz="1400" dirty="0">
                <a:solidFill>
                  <a:srgbClr val="005D80"/>
                </a:solidFill>
              </a:rPr>
              <a:t>Povećanje </a:t>
            </a:r>
            <a:r>
              <a:rPr lang="hr-HR" sz="1400" b="1" dirty="0">
                <a:solidFill>
                  <a:srgbClr val="00AAD5"/>
                </a:solidFill>
              </a:rPr>
              <a:t>efikasnosti</a:t>
            </a:r>
            <a:r>
              <a:rPr lang="hr-HR" sz="1400" dirty="0">
                <a:solidFill>
                  <a:srgbClr val="005D80"/>
                </a:solidFill>
              </a:rPr>
              <a:t> rada HKF i </a:t>
            </a:r>
            <a:r>
              <a:rPr lang="hr-HR" sz="1400" b="1" dirty="0">
                <a:solidFill>
                  <a:srgbClr val="00AAD5"/>
                </a:solidFill>
              </a:rPr>
              <a:t>automatizacija </a:t>
            </a:r>
            <a:r>
              <a:rPr lang="hr-HR" sz="1400" dirty="0">
                <a:solidFill>
                  <a:srgbClr val="005D80"/>
                </a:solidFill>
              </a:rPr>
              <a:t>procesa.</a:t>
            </a:r>
          </a:p>
          <a:p>
            <a:pPr marL="285750" indent="-285750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hr-HR" sz="1400" dirty="0">
                <a:solidFill>
                  <a:srgbClr val="005D80"/>
                </a:solidFill>
              </a:rPr>
              <a:t>Povećanje</a:t>
            </a:r>
            <a:r>
              <a:rPr lang="hr-HR" sz="1400" b="1" dirty="0">
                <a:solidFill>
                  <a:srgbClr val="00AAD5"/>
                </a:solidFill>
              </a:rPr>
              <a:t> transparentnosti </a:t>
            </a:r>
            <a:r>
              <a:rPr lang="hr-HR" sz="1400" dirty="0">
                <a:solidFill>
                  <a:srgbClr val="005D80"/>
                </a:solidFill>
              </a:rPr>
              <a:t>odnosa HKF i članova.</a:t>
            </a:r>
          </a:p>
          <a:p>
            <a:pPr marL="285750" indent="-285750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hr-HR" sz="1400" dirty="0">
                <a:solidFill>
                  <a:srgbClr val="005D80"/>
                </a:solidFill>
              </a:rPr>
              <a:t>Trenutačna </a:t>
            </a:r>
            <a:r>
              <a:rPr lang="hr-HR" sz="1400" b="1" dirty="0">
                <a:solidFill>
                  <a:srgbClr val="00AAD5"/>
                </a:solidFill>
              </a:rPr>
              <a:t>dostupnost informacija</a:t>
            </a:r>
            <a:r>
              <a:rPr lang="hr-HR" sz="1400" dirty="0">
                <a:solidFill>
                  <a:srgbClr val="005D80"/>
                </a:solidFill>
              </a:rPr>
              <a:t> i </a:t>
            </a:r>
            <a:r>
              <a:rPr lang="hr-HR" sz="1400" b="1" dirty="0">
                <a:solidFill>
                  <a:srgbClr val="00AAD5"/>
                </a:solidFill>
              </a:rPr>
              <a:t>digitalizirane dokumentacije</a:t>
            </a:r>
            <a:r>
              <a:rPr lang="hr-HR" sz="1400" dirty="0">
                <a:solidFill>
                  <a:srgbClr val="005D80"/>
                </a:solidFill>
              </a:rPr>
              <a:t> o članovima.</a:t>
            </a:r>
          </a:p>
          <a:p>
            <a:pPr marL="285750" indent="-285750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hr-HR" sz="1400" dirty="0">
                <a:solidFill>
                  <a:srgbClr val="005D80"/>
                </a:solidFill>
              </a:rPr>
              <a:t>Maksimalna </a:t>
            </a:r>
            <a:r>
              <a:rPr lang="hr-HR" sz="1400" b="1" dirty="0">
                <a:solidFill>
                  <a:srgbClr val="00AAD5"/>
                </a:solidFill>
              </a:rPr>
              <a:t>točnost podataka </a:t>
            </a:r>
            <a:r>
              <a:rPr lang="hr-HR" sz="1400" dirty="0">
                <a:solidFill>
                  <a:srgbClr val="005D80"/>
                </a:solidFill>
              </a:rPr>
              <a:t>o članovima.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286D0D8-4453-49D7-A18A-4A01848C7157}"/>
              </a:ext>
            </a:extLst>
          </p:cNvPr>
          <p:cNvSpPr txBox="1"/>
          <p:nvPr/>
        </p:nvSpPr>
        <p:spPr>
          <a:xfrm>
            <a:off x="483681" y="578565"/>
            <a:ext cx="2526220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hr-HR" sz="2300" b="1" dirty="0">
                <a:solidFill>
                  <a:srgbClr val="0BA9D5"/>
                </a:solidFill>
              </a:rPr>
              <a:t>PROJEKT</a:t>
            </a:r>
            <a:endParaRPr lang="en-GB" sz="2300" b="1" dirty="0">
              <a:solidFill>
                <a:srgbClr val="0BA9D5"/>
              </a:solidFill>
            </a:endParaRPr>
          </a:p>
          <a:p>
            <a:pPr>
              <a:lnSpc>
                <a:spcPts val="2700"/>
              </a:lnSpc>
            </a:pPr>
            <a:r>
              <a:rPr lang="hr-HR" sz="2300" b="1" dirty="0">
                <a:solidFill>
                  <a:schemeClr val="bg1"/>
                </a:solidFill>
              </a:rPr>
              <a:t>DIGITALNA KOMORA</a:t>
            </a:r>
            <a:endParaRPr lang="en-GB" sz="2300" b="1" dirty="0">
              <a:solidFill>
                <a:srgbClr val="0BA9D5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CE26603-570B-4F3C-AF7D-1A5593D800AD}"/>
              </a:ext>
            </a:extLst>
          </p:cNvPr>
          <p:cNvSpPr/>
          <p:nvPr/>
        </p:nvSpPr>
        <p:spPr>
          <a:xfrm>
            <a:off x="3576980" y="1764588"/>
            <a:ext cx="4932000" cy="595635"/>
          </a:xfrm>
          <a:prstGeom prst="rect">
            <a:avLst/>
          </a:prstGeom>
          <a:solidFill>
            <a:srgbClr val="005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>
                <a:solidFill>
                  <a:srgbClr val="0BA9D5"/>
                </a:solidFill>
              </a:rPr>
              <a:t>ZAŠTO </a:t>
            </a:r>
            <a:r>
              <a:rPr lang="hr-HR" sz="2400" b="1" dirty="0">
                <a:solidFill>
                  <a:schemeClr val="bg1"/>
                </a:solidFill>
              </a:rPr>
              <a:t>DIGITALNA KOMORA</a:t>
            </a:r>
            <a:r>
              <a:rPr lang="hr-HR" sz="2400" b="1" dirty="0">
                <a:solidFill>
                  <a:srgbClr val="0BA9D5"/>
                </a:solidFill>
              </a:rPr>
              <a:t>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AA1A1C9-37A0-47A4-A096-76E1A30FDE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694" y="1709644"/>
            <a:ext cx="1439531" cy="75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935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286D0D8-4453-49D7-A18A-4A01848C7157}"/>
              </a:ext>
            </a:extLst>
          </p:cNvPr>
          <p:cNvSpPr txBox="1"/>
          <p:nvPr/>
        </p:nvSpPr>
        <p:spPr>
          <a:xfrm>
            <a:off x="483681" y="578565"/>
            <a:ext cx="2526220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hr-HR" sz="2300" b="1" dirty="0">
                <a:solidFill>
                  <a:srgbClr val="0BA9D5"/>
                </a:solidFill>
              </a:rPr>
              <a:t>PROJEKT</a:t>
            </a:r>
            <a:endParaRPr lang="en-GB" sz="2300" b="1" dirty="0">
              <a:solidFill>
                <a:srgbClr val="0BA9D5"/>
              </a:solidFill>
            </a:endParaRPr>
          </a:p>
          <a:p>
            <a:pPr>
              <a:lnSpc>
                <a:spcPts val="2700"/>
              </a:lnSpc>
            </a:pPr>
            <a:r>
              <a:rPr lang="hr-HR" sz="2300" b="1" dirty="0">
                <a:solidFill>
                  <a:schemeClr val="bg1"/>
                </a:solidFill>
              </a:rPr>
              <a:t>DIGITALNA KOMORA</a:t>
            </a:r>
            <a:endParaRPr lang="en-GB" sz="2300" b="1" dirty="0">
              <a:solidFill>
                <a:srgbClr val="0BA9D5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CE26603-570B-4F3C-AF7D-1A5593D800AD}"/>
              </a:ext>
            </a:extLst>
          </p:cNvPr>
          <p:cNvSpPr/>
          <p:nvPr/>
        </p:nvSpPr>
        <p:spPr>
          <a:xfrm>
            <a:off x="3576980" y="1764588"/>
            <a:ext cx="4932000" cy="595635"/>
          </a:xfrm>
          <a:prstGeom prst="rect">
            <a:avLst/>
          </a:prstGeom>
          <a:solidFill>
            <a:srgbClr val="005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>
                <a:solidFill>
                  <a:srgbClr val="0BA9D5"/>
                </a:solidFill>
              </a:rPr>
              <a:t>FAZE PROJEKTA </a:t>
            </a:r>
            <a:r>
              <a:rPr lang="hr-HR" sz="2400" b="1" dirty="0">
                <a:solidFill>
                  <a:schemeClr val="bg1"/>
                </a:solidFill>
              </a:rPr>
              <a:t>DIGITALNA KOMORA</a:t>
            </a:r>
            <a:endParaRPr lang="hr-HR" sz="2400" b="1" dirty="0">
              <a:solidFill>
                <a:srgbClr val="0BA9D5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FBE5B78-B164-4797-A2F3-16A99E89D799}"/>
              </a:ext>
            </a:extLst>
          </p:cNvPr>
          <p:cNvSpPr/>
          <p:nvPr/>
        </p:nvSpPr>
        <p:spPr>
          <a:xfrm>
            <a:off x="3648205" y="2867812"/>
            <a:ext cx="1465546" cy="1458069"/>
          </a:xfrm>
          <a:prstGeom prst="rect">
            <a:avLst/>
          </a:prstGeom>
          <a:solidFill>
            <a:srgbClr val="BFDC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rgbClr val="005C80"/>
                </a:solidFill>
              </a:rPr>
              <a:t>DIGITALIZACIJA DOKUMENTACIJE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7D110E0-BE98-4AAE-B726-5D86E42A793B}"/>
              </a:ext>
            </a:extLst>
          </p:cNvPr>
          <p:cNvSpPr/>
          <p:nvPr/>
        </p:nvSpPr>
        <p:spPr>
          <a:xfrm>
            <a:off x="5323562" y="2864565"/>
            <a:ext cx="1465546" cy="1458069"/>
          </a:xfrm>
          <a:prstGeom prst="rect">
            <a:avLst/>
          </a:prstGeom>
          <a:solidFill>
            <a:srgbClr val="BFDC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rgbClr val="005C80"/>
                </a:solidFill>
              </a:rPr>
              <a:t>DIGITALIZACIJA INTERAKCIJA S DRŽAVOM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53C08CB-2E24-4D51-AA94-7DE326FDEEFC}"/>
              </a:ext>
            </a:extLst>
          </p:cNvPr>
          <p:cNvSpPr/>
          <p:nvPr/>
        </p:nvSpPr>
        <p:spPr>
          <a:xfrm>
            <a:off x="6998919" y="2864565"/>
            <a:ext cx="1465546" cy="1458069"/>
          </a:xfrm>
          <a:prstGeom prst="rect">
            <a:avLst/>
          </a:prstGeom>
          <a:solidFill>
            <a:srgbClr val="BFDC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rgbClr val="005C80"/>
                </a:solidFill>
              </a:rPr>
              <a:t>DIGITALIZACIJA ODNOSA S ČLANOVIMA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7B88230-7859-4CC1-B9C8-437EA1E472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694" y="1709644"/>
            <a:ext cx="1439531" cy="75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115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C5D493E-E941-394F-A355-B98696E8B5B3}"/>
              </a:ext>
            </a:extLst>
          </p:cNvPr>
          <p:cNvSpPr txBox="1"/>
          <p:nvPr/>
        </p:nvSpPr>
        <p:spPr>
          <a:xfrm>
            <a:off x="483681" y="578565"/>
            <a:ext cx="2526220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hr-HR" sz="2300" b="1" dirty="0">
                <a:solidFill>
                  <a:srgbClr val="0BA9D5"/>
                </a:solidFill>
              </a:rPr>
              <a:t>PROJEKT</a:t>
            </a:r>
            <a:endParaRPr lang="en-GB" sz="2300" b="1" dirty="0">
              <a:solidFill>
                <a:srgbClr val="0BA9D5"/>
              </a:solidFill>
            </a:endParaRPr>
          </a:p>
          <a:p>
            <a:pPr>
              <a:lnSpc>
                <a:spcPts val="2700"/>
              </a:lnSpc>
            </a:pPr>
            <a:r>
              <a:rPr lang="hr-HR" sz="2300" b="1" dirty="0">
                <a:solidFill>
                  <a:schemeClr val="bg1"/>
                </a:solidFill>
              </a:rPr>
              <a:t>DIGITALNA KOMORA</a:t>
            </a:r>
            <a:endParaRPr lang="en-GB" sz="2300" b="1" dirty="0">
              <a:solidFill>
                <a:srgbClr val="0BA9D5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8BDC1BF-5EDC-463D-9732-779600D8B53D}"/>
              </a:ext>
            </a:extLst>
          </p:cNvPr>
          <p:cNvSpPr/>
          <p:nvPr/>
        </p:nvSpPr>
        <p:spPr>
          <a:xfrm>
            <a:off x="3648205" y="905401"/>
            <a:ext cx="1465546" cy="1458069"/>
          </a:xfrm>
          <a:prstGeom prst="rect">
            <a:avLst/>
          </a:prstGeom>
          <a:solidFill>
            <a:srgbClr val="005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bg1"/>
                </a:solidFill>
              </a:rPr>
              <a:t>DIGITALIZACIJA DOKUMENTACIJE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81ED68D-7E17-4130-AE19-5D272A09EBA3}"/>
              </a:ext>
            </a:extLst>
          </p:cNvPr>
          <p:cNvSpPr/>
          <p:nvPr/>
        </p:nvSpPr>
        <p:spPr>
          <a:xfrm>
            <a:off x="5323562" y="902154"/>
            <a:ext cx="1465546" cy="1458069"/>
          </a:xfrm>
          <a:prstGeom prst="rect">
            <a:avLst/>
          </a:prstGeom>
          <a:solidFill>
            <a:srgbClr val="BFDC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rgbClr val="005C80"/>
                </a:solidFill>
              </a:rPr>
              <a:t>DIGITALIZACIJA INTERAKCIJA S DRŽAVOM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CE219D2-FE89-4CDA-B956-55949424B944}"/>
              </a:ext>
            </a:extLst>
          </p:cNvPr>
          <p:cNvSpPr/>
          <p:nvPr/>
        </p:nvSpPr>
        <p:spPr>
          <a:xfrm>
            <a:off x="6998919" y="902154"/>
            <a:ext cx="1465546" cy="1458069"/>
          </a:xfrm>
          <a:prstGeom prst="rect">
            <a:avLst/>
          </a:prstGeom>
          <a:solidFill>
            <a:srgbClr val="BFDC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rgbClr val="005C80"/>
                </a:solidFill>
              </a:rPr>
              <a:t>DIGITALIZACIJA ODNOSA S ČLANOVIMA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802440C-28C8-4599-B7DA-186B1B560807}"/>
              </a:ext>
            </a:extLst>
          </p:cNvPr>
          <p:cNvSpPr/>
          <p:nvPr/>
        </p:nvSpPr>
        <p:spPr>
          <a:xfrm>
            <a:off x="3648205" y="2780030"/>
            <a:ext cx="1465546" cy="1458069"/>
          </a:xfrm>
          <a:prstGeom prst="rect">
            <a:avLst/>
          </a:prstGeom>
          <a:solidFill>
            <a:srgbClr val="005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b="1" dirty="0">
                <a:solidFill>
                  <a:schemeClr val="bg1"/>
                </a:solidFill>
              </a:rPr>
              <a:t>SORTIRANJE</a:t>
            </a:r>
            <a:r>
              <a:rPr lang="hr-HR" sz="1200" dirty="0">
                <a:solidFill>
                  <a:schemeClr val="bg1"/>
                </a:solidFill>
              </a:rPr>
              <a:t> </a:t>
            </a:r>
            <a:r>
              <a:rPr lang="hr-HR" sz="1200" dirty="0">
                <a:solidFill>
                  <a:srgbClr val="00AAD5"/>
                </a:solidFill>
              </a:rPr>
              <a:t>DOKUMENTACIJE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C16FFF2-2292-483B-9FCD-87A0442BC1CD}"/>
              </a:ext>
            </a:extLst>
          </p:cNvPr>
          <p:cNvSpPr/>
          <p:nvPr/>
        </p:nvSpPr>
        <p:spPr>
          <a:xfrm>
            <a:off x="5323562" y="2780030"/>
            <a:ext cx="1465546" cy="1458069"/>
          </a:xfrm>
          <a:prstGeom prst="rect">
            <a:avLst/>
          </a:prstGeom>
          <a:solidFill>
            <a:srgbClr val="005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b="1" dirty="0">
                <a:solidFill>
                  <a:schemeClr val="bg1"/>
                </a:solidFill>
              </a:rPr>
              <a:t>SKENIRANJE</a:t>
            </a:r>
          </a:p>
          <a:p>
            <a:pPr algn="ctr"/>
            <a:r>
              <a:rPr lang="hr-HR" sz="1200" dirty="0">
                <a:solidFill>
                  <a:srgbClr val="00AAD5"/>
                </a:solidFill>
              </a:rPr>
              <a:t>DOKUMENTACIJE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45C1930-4411-4F9C-BADA-91958FFF6868}"/>
              </a:ext>
            </a:extLst>
          </p:cNvPr>
          <p:cNvSpPr/>
          <p:nvPr/>
        </p:nvSpPr>
        <p:spPr>
          <a:xfrm>
            <a:off x="6998919" y="2780030"/>
            <a:ext cx="1465546" cy="1458069"/>
          </a:xfrm>
          <a:prstGeom prst="rect">
            <a:avLst/>
          </a:prstGeom>
          <a:solidFill>
            <a:srgbClr val="005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b="1" dirty="0">
                <a:solidFill>
                  <a:schemeClr val="bg1"/>
                </a:solidFill>
              </a:rPr>
              <a:t>KLASIFICIRANJE</a:t>
            </a:r>
            <a:r>
              <a:rPr lang="hr-HR" sz="1200" dirty="0">
                <a:solidFill>
                  <a:schemeClr val="bg1"/>
                </a:solidFill>
              </a:rPr>
              <a:t> </a:t>
            </a:r>
            <a:r>
              <a:rPr lang="hr-HR" sz="1200" dirty="0">
                <a:solidFill>
                  <a:srgbClr val="00AAD5"/>
                </a:solidFill>
              </a:rPr>
              <a:t>DOKUMENTACIJE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84E0D79-3D81-4C2F-9086-F45072FA84A4}"/>
              </a:ext>
            </a:extLst>
          </p:cNvPr>
          <p:cNvSpPr/>
          <p:nvPr/>
        </p:nvSpPr>
        <p:spPr>
          <a:xfrm>
            <a:off x="3648205" y="4370015"/>
            <a:ext cx="4816260" cy="569287"/>
          </a:xfrm>
          <a:prstGeom prst="rect">
            <a:avLst/>
          </a:prstGeom>
          <a:solidFill>
            <a:srgbClr val="005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b="1" dirty="0">
                <a:solidFill>
                  <a:schemeClr val="bg1"/>
                </a:solidFill>
              </a:rPr>
              <a:t>INTEGRACIJA </a:t>
            </a:r>
            <a:r>
              <a:rPr lang="hr-HR" sz="1200" dirty="0">
                <a:solidFill>
                  <a:srgbClr val="00AAD5"/>
                </a:solidFill>
              </a:rPr>
              <a:t>DIGITALIZIRANE DOKUMENTACIJE U SUSTAV HKF</a:t>
            </a:r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xmlns="" id="{A8EFAC57-1061-474A-80D4-5F1478F0DDEC}"/>
              </a:ext>
            </a:extLst>
          </p:cNvPr>
          <p:cNvSpPr/>
          <p:nvPr/>
        </p:nvSpPr>
        <p:spPr>
          <a:xfrm flipV="1">
            <a:off x="3648206" y="2386330"/>
            <a:ext cx="1465546" cy="131916"/>
          </a:xfrm>
          <a:prstGeom prst="triangle">
            <a:avLst/>
          </a:prstGeom>
          <a:solidFill>
            <a:srgbClr val="005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A716400A-8A02-45F5-8D1C-757A2C99DF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694" y="1709644"/>
            <a:ext cx="1439531" cy="75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867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C5D493E-E941-394F-A355-B98696E8B5B3}"/>
              </a:ext>
            </a:extLst>
          </p:cNvPr>
          <p:cNvSpPr txBox="1"/>
          <p:nvPr/>
        </p:nvSpPr>
        <p:spPr>
          <a:xfrm>
            <a:off x="483681" y="578565"/>
            <a:ext cx="2526220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hr-HR" sz="2300" b="1" dirty="0">
                <a:solidFill>
                  <a:srgbClr val="0BA9D5"/>
                </a:solidFill>
              </a:rPr>
              <a:t>PROJEKT</a:t>
            </a:r>
            <a:endParaRPr lang="en-GB" sz="2300" b="1" dirty="0">
              <a:solidFill>
                <a:srgbClr val="0BA9D5"/>
              </a:solidFill>
            </a:endParaRPr>
          </a:p>
          <a:p>
            <a:pPr>
              <a:lnSpc>
                <a:spcPts val="2700"/>
              </a:lnSpc>
            </a:pPr>
            <a:r>
              <a:rPr lang="hr-HR" sz="2300" b="1" dirty="0">
                <a:solidFill>
                  <a:schemeClr val="bg1"/>
                </a:solidFill>
              </a:rPr>
              <a:t>DIGITALNA KOMORA</a:t>
            </a:r>
            <a:endParaRPr lang="en-GB" sz="2300" b="1" dirty="0">
              <a:solidFill>
                <a:srgbClr val="0BA9D5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8BDC1BF-5EDC-463D-9732-779600D8B53D}"/>
              </a:ext>
            </a:extLst>
          </p:cNvPr>
          <p:cNvSpPr/>
          <p:nvPr/>
        </p:nvSpPr>
        <p:spPr>
          <a:xfrm>
            <a:off x="3648205" y="905401"/>
            <a:ext cx="1465546" cy="1458069"/>
          </a:xfrm>
          <a:prstGeom prst="rect">
            <a:avLst/>
          </a:prstGeom>
          <a:solidFill>
            <a:srgbClr val="BFDC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rgbClr val="005C80"/>
                </a:solidFill>
              </a:rPr>
              <a:t>DIGITALIZACIJA DOKUMENTACIJE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81ED68D-7E17-4130-AE19-5D272A09EBA3}"/>
              </a:ext>
            </a:extLst>
          </p:cNvPr>
          <p:cNvSpPr/>
          <p:nvPr/>
        </p:nvSpPr>
        <p:spPr>
          <a:xfrm>
            <a:off x="5323562" y="902154"/>
            <a:ext cx="1465546" cy="1458069"/>
          </a:xfrm>
          <a:prstGeom prst="rect">
            <a:avLst/>
          </a:prstGeom>
          <a:solidFill>
            <a:srgbClr val="005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bg1"/>
                </a:solidFill>
              </a:rPr>
              <a:t>DIGITALIZACIJA INTERAKCIJA S DRŽAVOM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CE219D2-FE89-4CDA-B956-55949424B944}"/>
              </a:ext>
            </a:extLst>
          </p:cNvPr>
          <p:cNvSpPr/>
          <p:nvPr/>
        </p:nvSpPr>
        <p:spPr>
          <a:xfrm>
            <a:off x="6998919" y="902154"/>
            <a:ext cx="1465546" cy="1458069"/>
          </a:xfrm>
          <a:prstGeom prst="rect">
            <a:avLst/>
          </a:prstGeom>
          <a:solidFill>
            <a:srgbClr val="BFDC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rgbClr val="005C80"/>
                </a:solidFill>
              </a:rPr>
              <a:t>DIGITALIZACIJA ODNOSA S ČLANOVIMA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F02217A-BCC0-4D54-9569-8C66A7E169F3}"/>
              </a:ext>
            </a:extLst>
          </p:cNvPr>
          <p:cNvSpPr/>
          <p:nvPr/>
        </p:nvSpPr>
        <p:spPr>
          <a:xfrm>
            <a:off x="3648205" y="2780030"/>
            <a:ext cx="1465546" cy="1458069"/>
          </a:xfrm>
          <a:prstGeom prst="rect">
            <a:avLst/>
          </a:prstGeom>
          <a:solidFill>
            <a:srgbClr val="005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dirty="0">
                <a:solidFill>
                  <a:srgbClr val="00AAD5"/>
                </a:solidFill>
              </a:rPr>
              <a:t>USPOSTAVLJANJE </a:t>
            </a:r>
            <a:r>
              <a:rPr lang="hr-HR" sz="1200" b="1" dirty="0">
                <a:solidFill>
                  <a:schemeClr val="bg1"/>
                </a:solidFill>
              </a:rPr>
              <a:t>UGOVORNIH ODNOSA </a:t>
            </a:r>
          </a:p>
          <a:p>
            <a:pPr algn="ctr"/>
            <a:r>
              <a:rPr lang="hr-HR" sz="1200" dirty="0">
                <a:solidFill>
                  <a:srgbClr val="00AAD5"/>
                </a:solidFill>
              </a:rPr>
              <a:t>S INSTITUCIJAMA</a:t>
            </a:r>
          </a:p>
          <a:p>
            <a:pPr algn="ctr"/>
            <a:r>
              <a:rPr lang="hr-HR" sz="1200" dirty="0">
                <a:solidFill>
                  <a:srgbClr val="00AAD5"/>
                </a:solidFill>
              </a:rPr>
              <a:t>(MUP/AZVO)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EDB3049-3541-494A-B590-F8A2AFAB2505}"/>
              </a:ext>
            </a:extLst>
          </p:cNvPr>
          <p:cNvSpPr/>
          <p:nvPr/>
        </p:nvSpPr>
        <p:spPr>
          <a:xfrm>
            <a:off x="5323562" y="2780030"/>
            <a:ext cx="1465546" cy="1458069"/>
          </a:xfrm>
          <a:prstGeom prst="rect">
            <a:avLst/>
          </a:prstGeom>
          <a:solidFill>
            <a:srgbClr val="005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dirty="0">
                <a:solidFill>
                  <a:srgbClr val="00AAD5"/>
                </a:solidFill>
              </a:rPr>
              <a:t>USPOSTAVLJANJE </a:t>
            </a:r>
            <a:r>
              <a:rPr lang="hr-HR" sz="1200" b="1" dirty="0">
                <a:solidFill>
                  <a:schemeClr val="bg1"/>
                </a:solidFill>
              </a:rPr>
              <a:t>RAČUNALNIH KOMUNIKACIJSKIH PROTOKOLA</a:t>
            </a:r>
          </a:p>
          <a:p>
            <a:pPr algn="ctr"/>
            <a:r>
              <a:rPr lang="hr-HR" sz="1200" dirty="0">
                <a:solidFill>
                  <a:srgbClr val="00AAD5"/>
                </a:solidFill>
              </a:rPr>
              <a:t>S INSTITUCIJAMA</a:t>
            </a:r>
          </a:p>
          <a:p>
            <a:pPr algn="ctr"/>
            <a:r>
              <a:rPr lang="hr-HR" sz="1200" dirty="0">
                <a:solidFill>
                  <a:srgbClr val="00AAD5"/>
                </a:solidFill>
              </a:rPr>
              <a:t>(MUP/AZVO)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366AF4D-FF9E-41CB-8B85-92CFE7F6BFDD}"/>
              </a:ext>
            </a:extLst>
          </p:cNvPr>
          <p:cNvSpPr/>
          <p:nvPr/>
        </p:nvSpPr>
        <p:spPr>
          <a:xfrm>
            <a:off x="6998919" y="2780030"/>
            <a:ext cx="1465546" cy="1458069"/>
          </a:xfrm>
          <a:prstGeom prst="rect">
            <a:avLst/>
          </a:prstGeom>
          <a:solidFill>
            <a:srgbClr val="005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dirty="0">
                <a:solidFill>
                  <a:srgbClr val="00AAD5"/>
                </a:solidFill>
              </a:rPr>
              <a:t>TESTIRANJE </a:t>
            </a:r>
          </a:p>
          <a:p>
            <a:pPr algn="ctr"/>
            <a:r>
              <a:rPr lang="hr-HR" sz="1200" b="1" dirty="0">
                <a:solidFill>
                  <a:schemeClr val="bg1"/>
                </a:solidFill>
              </a:rPr>
              <a:t>KVALITETE POSTOJEĆIH INFORMACIJA</a:t>
            </a:r>
          </a:p>
          <a:p>
            <a:pPr algn="ctr"/>
            <a:r>
              <a:rPr lang="hr-HR" sz="1200" dirty="0">
                <a:solidFill>
                  <a:srgbClr val="00AAD5"/>
                </a:solidFill>
              </a:rPr>
              <a:t>U BAZI </a:t>
            </a:r>
          </a:p>
          <a:p>
            <a:pPr algn="ctr"/>
            <a:r>
              <a:rPr lang="hr-HR" sz="1200" dirty="0">
                <a:solidFill>
                  <a:srgbClr val="00AAD5"/>
                </a:solidFill>
              </a:rPr>
              <a:t>ČLANOVA HKF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ABBBB77-657E-4DFE-9E33-6873107CB3EA}"/>
              </a:ext>
            </a:extLst>
          </p:cNvPr>
          <p:cNvSpPr/>
          <p:nvPr/>
        </p:nvSpPr>
        <p:spPr>
          <a:xfrm>
            <a:off x="3648205" y="4370015"/>
            <a:ext cx="4816260" cy="569287"/>
          </a:xfrm>
          <a:prstGeom prst="rect">
            <a:avLst/>
          </a:prstGeom>
          <a:solidFill>
            <a:srgbClr val="005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b="1" dirty="0">
                <a:solidFill>
                  <a:schemeClr val="bg1"/>
                </a:solidFill>
              </a:rPr>
              <a:t>INTEGRACIJA </a:t>
            </a:r>
            <a:r>
              <a:rPr lang="hr-HR" sz="1200" dirty="0">
                <a:solidFill>
                  <a:srgbClr val="00AAD5"/>
                </a:solidFill>
              </a:rPr>
              <a:t>RAČUNALNIH KOMUNIKACIJSKIH PROTOKOLA U SUSTAV HKF</a:t>
            </a: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xmlns="" id="{3390BD93-D6C9-4DF4-9082-ACB74807C75D}"/>
              </a:ext>
            </a:extLst>
          </p:cNvPr>
          <p:cNvSpPr/>
          <p:nvPr/>
        </p:nvSpPr>
        <p:spPr>
          <a:xfrm flipV="1">
            <a:off x="5323562" y="2386330"/>
            <a:ext cx="1465546" cy="131916"/>
          </a:xfrm>
          <a:prstGeom prst="triangle">
            <a:avLst/>
          </a:prstGeom>
          <a:solidFill>
            <a:srgbClr val="005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98B46FA0-00E5-45C5-BD3B-AC24308622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694" y="1709644"/>
            <a:ext cx="1439531" cy="75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0596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C5D493E-E941-394F-A355-B98696E8B5B3}"/>
              </a:ext>
            </a:extLst>
          </p:cNvPr>
          <p:cNvSpPr txBox="1"/>
          <p:nvPr/>
        </p:nvSpPr>
        <p:spPr>
          <a:xfrm>
            <a:off x="483681" y="578565"/>
            <a:ext cx="2526220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hr-HR" sz="2300" b="1" dirty="0">
                <a:solidFill>
                  <a:srgbClr val="0BA9D5"/>
                </a:solidFill>
              </a:rPr>
              <a:t>PROJEKT</a:t>
            </a:r>
            <a:endParaRPr lang="en-GB" sz="2300" b="1" dirty="0">
              <a:solidFill>
                <a:srgbClr val="0BA9D5"/>
              </a:solidFill>
            </a:endParaRPr>
          </a:p>
          <a:p>
            <a:pPr>
              <a:lnSpc>
                <a:spcPts val="2700"/>
              </a:lnSpc>
            </a:pPr>
            <a:r>
              <a:rPr lang="hr-HR" sz="2300" b="1" dirty="0">
                <a:solidFill>
                  <a:schemeClr val="bg1"/>
                </a:solidFill>
              </a:rPr>
              <a:t>DIGITALNA KOMORA</a:t>
            </a:r>
            <a:endParaRPr lang="en-GB" sz="2300" b="1" dirty="0">
              <a:solidFill>
                <a:srgbClr val="0BA9D5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8BDC1BF-5EDC-463D-9732-779600D8B53D}"/>
              </a:ext>
            </a:extLst>
          </p:cNvPr>
          <p:cNvSpPr/>
          <p:nvPr/>
        </p:nvSpPr>
        <p:spPr>
          <a:xfrm>
            <a:off x="3648205" y="902154"/>
            <a:ext cx="1465546" cy="1458069"/>
          </a:xfrm>
          <a:prstGeom prst="rect">
            <a:avLst/>
          </a:prstGeom>
          <a:solidFill>
            <a:srgbClr val="BFDC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rgbClr val="005C80"/>
                </a:solidFill>
              </a:rPr>
              <a:t>DIGITALIZACIJA DOKUMENTACIJE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81ED68D-7E17-4130-AE19-5D272A09EBA3}"/>
              </a:ext>
            </a:extLst>
          </p:cNvPr>
          <p:cNvSpPr/>
          <p:nvPr/>
        </p:nvSpPr>
        <p:spPr>
          <a:xfrm>
            <a:off x="5323562" y="898907"/>
            <a:ext cx="1465546" cy="1458069"/>
          </a:xfrm>
          <a:prstGeom prst="rect">
            <a:avLst/>
          </a:prstGeom>
          <a:solidFill>
            <a:srgbClr val="BFDC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rgbClr val="005C80"/>
                </a:solidFill>
              </a:rPr>
              <a:t>DIGITALIZACIJA INTERAKCIJA S DRŽAVOM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CE219D2-FE89-4CDA-B956-55949424B944}"/>
              </a:ext>
            </a:extLst>
          </p:cNvPr>
          <p:cNvSpPr/>
          <p:nvPr/>
        </p:nvSpPr>
        <p:spPr>
          <a:xfrm>
            <a:off x="6998919" y="902154"/>
            <a:ext cx="1465546" cy="1458069"/>
          </a:xfrm>
          <a:prstGeom prst="rect">
            <a:avLst/>
          </a:prstGeom>
          <a:solidFill>
            <a:srgbClr val="005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bg1"/>
                </a:solidFill>
              </a:rPr>
              <a:t>DIGITALIZACIJA ODNOSA S ČLANOVIMA</a:t>
            </a: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xmlns="" id="{B84B4CB1-B298-4E1A-B9D3-1AD5DF5FF4BF}"/>
              </a:ext>
            </a:extLst>
          </p:cNvPr>
          <p:cNvSpPr/>
          <p:nvPr/>
        </p:nvSpPr>
        <p:spPr>
          <a:xfrm flipV="1">
            <a:off x="6998919" y="2386330"/>
            <a:ext cx="1465546" cy="131916"/>
          </a:xfrm>
          <a:prstGeom prst="triangle">
            <a:avLst/>
          </a:prstGeom>
          <a:solidFill>
            <a:srgbClr val="005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8BDF8256-E3E9-4074-BF3E-50B0C10DFF3F}"/>
              </a:ext>
            </a:extLst>
          </p:cNvPr>
          <p:cNvSpPr/>
          <p:nvPr/>
        </p:nvSpPr>
        <p:spPr>
          <a:xfrm>
            <a:off x="3648205" y="2780030"/>
            <a:ext cx="1465546" cy="1458069"/>
          </a:xfrm>
          <a:prstGeom prst="rect">
            <a:avLst/>
          </a:prstGeom>
          <a:solidFill>
            <a:srgbClr val="005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b="1" dirty="0">
                <a:solidFill>
                  <a:schemeClr val="bg1"/>
                </a:solidFill>
              </a:rPr>
              <a:t>ON-LINE SUČELJE </a:t>
            </a:r>
          </a:p>
          <a:p>
            <a:pPr algn="ctr"/>
            <a:r>
              <a:rPr lang="hr-HR" sz="1200" b="1" dirty="0">
                <a:solidFill>
                  <a:schemeClr val="bg1"/>
                </a:solidFill>
              </a:rPr>
              <a:t>ZA ČLANOVE HKF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506742DB-ED0A-46AB-9C17-E68A053775A2}"/>
              </a:ext>
            </a:extLst>
          </p:cNvPr>
          <p:cNvSpPr/>
          <p:nvPr/>
        </p:nvSpPr>
        <p:spPr>
          <a:xfrm>
            <a:off x="5323562" y="2780030"/>
            <a:ext cx="1465546" cy="1458069"/>
          </a:xfrm>
          <a:prstGeom prst="rect">
            <a:avLst/>
          </a:prstGeom>
          <a:solidFill>
            <a:srgbClr val="005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b="1" dirty="0">
                <a:solidFill>
                  <a:schemeClr val="bg1"/>
                </a:solidFill>
              </a:rPr>
              <a:t>MOBILNA APLIKACIJA</a:t>
            </a:r>
          </a:p>
          <a:p>
            <a:pPr algn="ctr"/>
            <a:r>
              <a:rPr lang="hr-HR" sz="1200" b="1" dirty="0">
                <a:solidFill>
                  <a:schemeClr val="bg1"/>
                </a:solidFill>
              </a:rPr>
              <a:t>ZA ČLANOVE HKF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1A74E86B-D110-4B49-8514-FBC219966581}"/>
              </a:ext>
            </a:extLst>
          </p:cNvPr>
          <p:cNvSpPr/>
          <p:nvPr/>
        </p:nvSpPr>
        <p:spPr>
          <a:xfrm>
            <a:off x="6998919" y="2780030"/>
            <a:ext cx="1465546" cy="1458069"/>
          </a:xfrm>
          <a:prstGeom prst="rect">
            <a:avLst/>
          </a:prstGeom>
          <a:solidFill>
            <a:srgbClr val="005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b="1" dirty="0">
                <a:solidFill>
                  <a:schemeClr val="bg1"/>
                </a:solidFill>
              </a:rPr>
              <a:t>ON-LINE SUČELJE ZA KATEGORIZACIJU EDUKACIJSKIH PROGRAMA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233379DC-7E05-4AAA-B01B-8EF477746DED}"/>
              </a:ext>
            </a:extLst>
          </p:cNvPr>
          <p:cNvSpPr/>
          <p:nvPr/>
        </p:nvSpPr>
        <p:spPr>
          <a:xfrm>
            <a:off x="3648205" y="4370015"/>
            <a:ext cx="4816260" cy="569287"/>
          </a:xfrm>
          <a:prstGeom prst="rect">
            <a:avLst/>
          </a:prstGeom>
          <a:solidFill>
            <a:srgbClr val="005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b="1" dirty="0">
                <a:solidFill>
                  <a:schemeClr val="bg1"/>
                </a:solidFill>
              </a:rPr>
              <a:t>ON-LINE SUČELJE ZA ADMINISTRATORA SUSTAVA (HKF)</a:t>
            </a:r>
            <a:endParaRPr lang="hr-HR" sz="1200" dirty="0">
              <a:solidFill>
                <a:srgbClr val="00AAD5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E361176-73CF-4D2E-A73F-37F7BFD917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694" y="1709644"/>
            <a:ext cx="1439531" cy="75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25292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0"/>
    </mc:Choice>
    <mc:Fallback>
      <p:transition spd="slow" advClick="0" advTm="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23457E-6 L 0.36684 0.000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33" y="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23457E-6 L 0.1835 0.0009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3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C5D493E-E941-394F-A355-B98696E8B5B3}"/>
              </a:ext>
            </a:extLst>
          </p:cNvPr>
          <p:cNvSpPr txBox="1"/>
          <p:nvPr/>
        </p:nvSpPr>
        <p:spPr>
          <a:xfrm>
            <a:off x="483681" y="578565"/>
            <a:ext cx="2526220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hr-HR" sz="2300" b="1" dirty="0">
                <a:solidFill>
                  <a:srgbClr val="0BA9D5"/>
                </a:solidFill>
              </a:rPr>
              <a:t>PROJEKT</a:t>
            </a:r>
            <a:endParaRPr lang="en-GB" sz="2300" b="1" dirty="0">
              <a:solidFill>
                <a:srgbClr val="0BA9D5"/>
              </a:solidFill>
            </a:endParaRPr>
          </a:p>
          <a:p>
            <a:pPr>
              <a:lnSpc>
                <a:spcPts val="2700"/>
              </a:lnSpc>
            </a:pPr>
            <a:r>
              <a:rPr lang="hr-HR" sz="2300" b="1" dirty="0">
                <a:solidFill>
                  <a:schemeClr val="bg1"/>
                </a:solidFill>
              </a:rPr>
              <a:t>DIGITALNA KOMORA</a:t>
            </a:r>
            <a:endParaRPr lang="en-GB" sz="2300" b="1" dirty="0">
              <a:solidFill>
                <a:srgbClr val="0BA9D5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8BDC1BF-5EDC-463D-9732-779600D8B53D}"/>
              </a:ext>
            </a:extLst>
          </p:cNvPr>
          <p:cNvSpPr/>
          <p:nvPr/>
        </p:nvSpPr>
        <p:spPr>
          <a:xfrm>
            <a:off x="3648205" y="902154"/>
            <a:ext cx="1465546" cy="1458069"/>
          </a:xfrm>
          <a:prstGeom prst="rect">
            <a:avLst/>
          </a:prstGeom>
          <a:solidFill>
            <a:srgbClr val="BFDC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rgbClr val="005C80"/>
                </a:solidFill>
              </a:rPr>
              <a:t>DIGITALIZACIJA DOKUMENTACIJE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81ED68D-7E17-4130-AE19-5D272A09EBA3}"/>
              </a:ext>
            </a:extLst>
          </p:cNvPr>
          <p:cNvSpPr/>
          <p:nvPr/>
        </p:nvSpPr>
        <p:spPr>
          <a:xfrm>
            <a:off x="5323562" y="898907"/>
            <a:ext cx="1465546" cy="1458069"/>
          </a:xfrm>
          <a:prstGeom prst="rect">
            <a:avLst/>
          </a:prstGeom>
          <a:solidFill>
            <a:srgbClr val="BFDC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rgbClr val="005C80"/>
                </a:solidFill>
              </a:rPr>
              <a:t>DIGITALIZACIJA INTERAKCIJA S DRŽAVOM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CE219D2-FE89-4CDA-B956-55949424B944}"/>
              </a:ext>
            </a:extLst>
          </p:cNvPr>
          <p:cNvSpPr/>
          <p:nvPr/>
        </p:nvSpPr>
        <p:spPr>
          <a:xfrm>
            <a:off x="6998919" y="902154"/>
            <a:ext cx="1465546" cy="1458069"/>
          </a:xfrm>
          <a:prstGeom prst="rect">
            <a:avLst/>
          </a:prstGeom>
          <a:solidFill>
            <a:srgbClr val="005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bg1"/>
                </a:solidFill>
              </a:rPr>
              <a:t>DIGITALIZACIJA ODNOSA S ČLANOVIMA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BF7D993-9DED-4CBD-A3B5-3D620BED4B3C}"/>
              </a:ext>
            </a:extLst>
          </p:cNvPr>
          <p:cNvSpPr/>
          <p:nvPr/>
        </p:nvSpPr>
        <p:spPr>
          <a:xfrm>
            <a:off x="6998919" y="2571751"/>
            <a:ext cx="1465546" cy="569288"/>
          </a:xfrm>
          <a:prstGeom prst="rect">
            <a:avLst/>
          </a:prstGeom>
          <a:solidFill>
            <a:srgbClr val="BFDC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800" b="1" dirty="0">
                <a:solidFill>
                  <a:srgbClr val="005C80"/>
                </a:solidFill>
              </a:rPr>
              <a:t>ON-LINE SUČELJE </a:t>
            </a:r>
          </a:p>
          <a:p>
            <a:pPr algn="ctr"/>
            <a:r>
              <a:rPr lang="hr-HR" sz="800" b="1" dirty="0">
                <a:solidFill>
                  <a:srgbClr val="005C80"/>
                </a:solidFill>
              </a:rPr>
              <a:t>ZA ČLANOVE HKF</a:t>
            </a: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xmlns="" id="{B84B4CB1-B298-4E1A-B9D3-1AD5DF5FF4BF}"/>
              </a:ext>
            </a:extLst>
          </p:cNvPr>
          <p:cNvSpPr/>
          <p:nvPr/>
        </p:nvSpPr>
        <p:spPr>
          <a:xfrm flipV="1">
            <a:off x="6998919" y="2386330"/>
            <a:ext cx="1465546" cy="131916"/>
          </a:xfrm>
          <a:prstGeom prst="triangle">
            <a:avLst/>
          </a:prstGeom>
          <a:solidFill>
            <a:srgbClr val="005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000" b="1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7455E30E-DF50-4E18-B104-BEA34EF0B1B6}"/>
              </a:ext>
            </a:extLst>
          </p:cNvPr>
          <p:cNvSpPr/>
          <p:nvPr/>
        </p:nvSpPr>
        <p:spPr>
          <a:xfrm>
            <a:off x="6998919" y="3185998"/>
            <a:ext cx="1465546" cy="569288"/>
          </a:xfrm>
          <a:prstGeom prst="rect">
            <a:avLst/>
          </a:prstGeom>
          <a:solidFill>
            <a:srgbClr val="BFDC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800" b="1" dirty="0">
                <a:solidFill>
                  <a:srgbClr val="005C80"/>
                </a:solidFill>
              </a:rPr>
              <a:t>MOBILNA APLIKACIJA ZA ČLANOVE HKF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DB7D2B72-9771-4853-A6B1-A88D943F3E6D}"/>
              </a:ext>
            </a:extLst>
          </p:cNvPr>
          <p:cNvSpPr/>
          <p:nvPr/>
        </p:nvSpPr>
        <p:spPr>
          <a:xfrm>
            <a:off x="6998919" y="3800245"/>
            <a:ext cx="1465546" cy="569288"/>
          </a:xfrm>
          <a:prstGeom prst="rect">
            <a:avLst/>
          </a:prstGeom>
          <a:solidFill>
            <a:srgbClr val="BFDC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800" b="1" dirty="0">
                <a:solidFill>
                  <a:srgbClr val="005C80"/>
                </a:solidFill>
              </a:rPr>
              <a:t>ON-LINE SUČELJE ZA KATEGORIZACIJU EDUKACIJSKIH PROGRAMA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32767CE0-5BEF-452A-9583-00D46B7C5011}"/>
              </a:ext>
            </a:extLst>
          </p:cNvPr>
          <p:cNvSpPr/>
          <p:nvPr/>
        </p:nvSpPr>
        <p:spPr>
          <a:xfrm>
            <a:off x="6998919" y="4414492"/>
            <a:ext cx="1465546" cy="569288"/>
          </a:xfrm>
          <a:prstGeom prst="rect">
            <a:avLst/>
          </a:prstGeom>
          <a:solidFill>
            <a:srgbClr val="BFDC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800" b="1" dirty="0">
                <a:solidFill>
                  <a:srgbClr val="005C80"/>
                </a:solidFill>
              </a:rPr>
              <a:t>ON-LINE SUČELJE ZA ADMINISTRATORA SUSTAVA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B515802-C230-470B-93DD-DD61DAC45D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694" y="1709644"/>
            <a:ext cx="1439531" cy="75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774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C5D493E-E941-394F-A355-B98696E8B5B3}"/>
              </a:ext>
            </a:extLst>
          </p:cNvPr>
          <p:cNvSpPr txBox="1"/>
          <p:nvPr/>
        </p:nvSpPr>
        <p:spPr>
          <a:xfrm>
            <a:off x="483681" y="578565"/>
            <a:ext cx="2526220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hr-HR" sz="2300" b="1" dirty="0">
                <a:solidFill>
                  <a:srgbClr val="0BA9D5"/>
                </a:solidFill>
              </a:rPr>
              <a:t>PROJEKT</a:t>
            </a:r>
            <a:endParaRPr lang="en-GB" sz="2300" b="1" dirty="0">
              <a:solidFill>
                <a:srgbClr val="0BA9D5"/>
              </a:solidFill>
            </a:endParaRPr>
          </a:p>
          <a:p>
            <a:pPr>
              <a:lnSpc>
                <a:spcPts val="2700"/>
              </a:lnSpc>
            </a:pPr>
            <a:r>
              <a:rPr lang="hr-HR" sz="2300" b="1" dirty="0">
                <a:solidFill>
                  <a:schemeClr val="bg1"/>
                </a:solidFill>
              </a:rPr>
              <a:t>DIGITALNA KOMORA</a:t>
            </a:r>
            <a:endParaRPr lang="en-GB" sz="2300" b="1" dirty="0">
              <a:solidFill>
                <a:srgbClr val="0BA9D5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8BDC1BF-5EDC-463D-9732-779600D8B53D}"/>
              </a:ext>
            </a:extLst>
          </p:cNvPr>
          <p:cNvSpPr/>
          <p:nvPr/>
        </p:nvSpPr>
        <p:spPr>
          <a:xfrm>
            <a:off x="3648205" y="902154"/>
            <a:ext cx="1465546" cy="1458069"/>
          </a:xfrm>
          <a:prstGeom prst="rect">
            <a:avLst/>
          </a:prstGeom>
          <a:solidFill>
            <a:srgbClr val="BFDC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rgbClr val="005C80"/>
                </a:solidFill>
              </a:rPr>
              <a:t>DIGITALIZACIJA DOKUMENTACIJE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81ED68D-7E17-4130-AE19-5D272A09EBA3}"/>
              </a:ext>
            </a:extLst>
          </p:cNvPr>
          <p:cNvSpPr/>
          <p:nvPr/>
        </p:nvSpPr>
        <p:spPr>
          <a:xfrm>
            <a:off x="5323562" y="898907"/>
            <a:ext cx="1465546" cy="1458069"/>
          </a:xfrm>
          <a:prstGeom prst="rect">
            <a:avLst/>
          </a:prstGeom>
          <a:solidFill>
            <a:srgbClr val="BFDC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rgbClr val="005C80"/>
                </a:solidFill>
              </a:rPr>
              <a:t>DIGITALIZACIJA INTERAKCIJA S DRŽAVOM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CE219D2-FE89-4CDA-B956-55949424B944}"/>
              </a:ext>
            </a:extLst>
          </p:cNvPr>
          <p:cNvSpPr/>
          <p:nvPr/>
        </p:nvSpPr>
        <p:spPr>
          <a:xfrm>
            <a:off x="6998919" y="902154"/>
            <a:ext cx="1465546" cy="1458069"/>
          </a:xfrm>
          <a:prstGeom prst="rect">
            <a:avLst/>
          </a:prstGeom>
          <a:solidFill>
            <a:srgbClr val="005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bg1"/>
                </a:solidFill>
              </a:rPr>
              <a:t>DIGITALIZACIJA ODNOSA S ČLANOVIMA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BF7D993-9DED-4CBD-A3B5-3D620BED4B3C}"/>
              </a:ext>
            </a:extLst>
          </p:cNvPr>
          <p:cNvSpPr/>
          <p:nvPr/>
        </p:nvSpPr>
        <p:spPr>
          <a:xfrm>
            <a:off x="6998919" y="2571751"/>
            <a:ext cx="1465546" cy="569288"/>
          </a:xfrm>
          <a:prstGeom prst="rect">
            <a:avLst/>
          </a:prstGeom>
          <a:solidFill>
            <a:srgbClr val="005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800" b="1" dirty="0">
                <a:solidFill>
                  <a:schemeClr val="bg1"/>
                </a:solidFill>
              </a:rPr>
              <a:t>ON-LINE SUČELJE </a:t>
            </a:r>
          </a:p>
          <a:p>
            <a:pPr algn="ctr"/>
            <a:r>
              <a:rPr lang="hr-HR" sz="800" b="1" dirty="0">
                <a:solidFill>
                  <a:schemeClr val="bg1"/>
                </a:solidFill>
              </a:rPr>
              <a:t>ZA ČLANOVE HKF</a:t>
            </a: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xmlns="" id="{B84B4CB1-B298-4E1A-B9D3-1AD5DF5FF4BF}"/>
              </a:ext>
            </a:extLst>
          </p:cNvPr>
          <p:cNvSpPr/>
          <p:nvPr/>
        </p:nvSpPr>
        <p:spPr>
          <a:xfrm flipV="1">
            <a:off x="6998919" y="2386330"/>
            <a:ext cx="1465546" cy="131916"/>
          </a:xfrm>
          <a:prstGeom prst="triangle">
            <a:avLst/>
          </a:prstGeom>
          <a:solidFill>
            <a:srgbClr val="005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000" b="1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7455E30E-DF50-4E18-B104-BEA34EF0B1B6}"/>
              </a:ext>
            </a:extLst>
          </p:cNvPr>
          <p:cNvSpPr/>
          <p:nvPr/>
        </p:nvSpPr>
        <p:spPr>
          <a:xfrm>
            <a:off x="6998919" y="3185998"/>
            <a:ext cx="1465546" cy="569288"/>
          </a:xfrm>
          <a:prstGeom prst="rect">
            <a:avLst/>
          </a:prstGeom>
          <a:solidFill>
            <a:srgbClr val="BFDC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800" b="1" dirty="0">
                <a:solidFill>
                  <a:srgbClr val="005C80"/>
                </a:solidFill>
              </a:rPr>
              <a:t>MOBILNA APLIKACIJA ZA ČLANOVE HKF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DB7D2B72-9771-4853-A6B1-A88D943F3E6D}"/>
              </a:ext>
            </a:extLst>
          </p:cNvPr>
          <p:cNvSpPr/>
          <p:nvPr/>
        </p:nvSpPr>
        <p:spPr>
          <a:xfrm>
            <a:off x="6998919" y="3800245"/>
            <a:ext cx="1465546" cy="569288"/>
          </a:xfrm>
          <a:prstGeom prst="rect">
            <a:avLst/>
          </a:prstGeom>
          <a:solidFill>
            <a:srgbClr val="BFDC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800" b="1" dirty="0">
                <a:solidFill>
                  <a:srgbClr val="005C80"/>
                </a:solidFill>
              </a:rPr>
              <a:t>ON-LINE SUČELJE ZA KATEGORIZACIJU EDUKACIJSKIH PROGRAMA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32767CE0-5BEF-452A-9583-00D46B7C5011}"/>
              </a:ext>
            </a:extLst>
          </p:cNvPr>
          <p:cNvSpPr/>
          <p:nvPr/>
        </p:nvSpPr>
        <p:spPr>
          <a:xfrm>
            <a:off x="6998919" y="4414492"/>
            <a:ext cx="1465546" cy="569288"/>
          </a:xfrm>
          <a:prstGeom prst="rect">
            <a:avLst/>
          </a:prstGeom>
          <a:solidFill>
            <a:srgbClr val="BFDC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800" b="1" dirty="0">
                <a:solidFill>
                  <a:srgbClr val="005C80"/>
                </a:solidFill>
              </a:rPr>
              <a:t>ON-LINE SUČELJE ZA ADMINISTRATORA SUSTAVA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32AEA87-A864-44C0-9831-7C3B61E22473}"/>
              </a:ext>
            </a:extLst>
          </p:cNvPr>
          <p:cNvSpPr txBox="1"/>
          <p:nvPr/>
        </p:nvSpPr>
        <p:spPr>
          <a:xfrm>
            <a:off x="3657600" y="2571751"/>
            <a:ext cx="3131508" cy="1836400"/>
          </a:xfrm>
          <a:prstGeom prst="rect">
            <a:avLst/>
          </a:prstGeom>
          <a:noFill/>
        </p:spPr>
        <p:txBody>
          <a:bodyPr wrap="square" spcCol="36000" rtlCol="0">
            <a:spAutoFit/>
          </a:bodyPr>
          <a:lstStyle/>
          <a:p>
            <a:pPr>
              <a:spcBef>
                <a:spcPts val="200"/>
              </a:spcBef>
            </a:pPr>
            <a:r>
              <a:rPr lang="hr-HR" sz="1050" dirty="0">
                <a:solidFill>
                  <a:srgbClr val="005D80"/>
                </a:solidFill>
              </a:rPr>
              <a:t>Pristup uslugama uz </a:t>
            </a:r>
            <a:r>
              <a:rPr lang="hr-HR" sz="1050" b="1" dirty="0">
                <a:solidFill>
                  <a:srgbClr val="00AAD5"/>
                </a:solidFill>
              </a:rPr>
              <a:t>unos korisničkog imena i lozinke</a:t>
            </a:r>
            <a:r>
              <a:rPr lang="hr-HR" sz="1050" dirty="0">
                <a:solidFill>
                  <a:srgbClr val="005C80"/>
                </a:solidFill>
              </a:rPr>
              <a:t>.</a:t>
            </a:r>
          </a:p>
          <a:p>
            <a:pPr marL="182563" indent="-182563">
              <a:spcBef>
                <a:spcPts val="200"/>
              </a:spcBef>
              <a:buFont typeface="Arial" panose="020B0604020202020204" pitchFamily="34" charset="0"/>
              <a:buChar char="•"/>
            </a:pPr>
            <a:endParaRPr lang="hr-HR" sz="1050" b="1" dirty="0">
              <a:solidFill>
                <a:srgbClr val="00AAD5"/>
              </a:solidFill>
            </a:endParaRPr>
          </a:p>
          <a:p>
            <a:pPr>
              <a:spcBef>
                <a:spcPts val="200"/>
              </a:spcBef>
            </a:pPr>
            <a:r>
              <a:rPr lang="hr-HR" sz="1050" dirty="0">
                <a:solidFill>
                  <a:srgbClr val="005D80"/>
                </a:solidFill>
              </a:rPr>
              <a:t>Putem on-line sučelja, članovi bi mogli:</a:t>
            </a:r>
          </a:p>
          <a:p>
            <a:pPr marL="182563" indent="-182563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hr-HR" sz="1050" b="1" dirty="0">
                <a:solidFill>
                  <a:srgbClr val="00AAD5"/>
                </a:solidFill>
              </a:rPr>
              <a:t>Podnositi zahtjeve </a:t>
            </a:r>
            <a:r>
              <a:rPr lang="hr-HR" sz="1050" dirty="0">
                <a:solidFill>
                  <a:srgbClr val="005D80"/>
                </a:solidFill>
              </a:rPr>
              <a:t>(prva licenca, obnova licence, promjena podataka, i dr.)</a:t>
            </a:r>
          </a:p>
          <a:p>
            <a:pPr marL="182563" indent="-182563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hr-HR" sz="1050" b="1" dirty="0">
                <a:solidFill>
                  <a:srgbClr val="00AAD5"/>
                </a:solidFill>
              </a:rPr>
              <a:t>Imati uvid </a:t>
            </a:r>
            <a:r>
              <a:rPr lang="hr-HR" sz="1050" dirty="0">
                <a:solidFill>
                  <a:srgbClr val="005D80"/>
                </a:solidFill>
              </a:rPr>
              <a:t>u korisnički profil i relevantnu dokumentaciju te status rješavanja zahtjeva</a:t>
            </a:r>
          </a:p>
          <a:p>
            <a:pPr marL="182563" indent="-182563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hr-HR" sz="1050" b="1" dirty="0">
                <a:solidFill>
                  <a:srgbClr val="00AAD5"/>
                </a:solidFill>
              </a:rPr>
              <a:t>Pregledavati informacije </a:t>
            </a:r>
            <a:r>
              <a:rPr lang="hr-HR" sz="1050" dirty="0">
                <a:solidFill>
                  <a:srgbClr val="005D80"/>
                </a:solidFill>
              </a:rPr>
              <a:t>o edukacijskim programima i novostima HKF – uz mogućnost sortiranja, filtriranja i pretraživanja.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820E4CC9-A0BF-4389-9E5F-2E63B9C83A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694" y="1709644"/>
            <a:ext cx="1439531" cy="75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907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UNICEF Power Point Template 2016 Ver1" id="{3F7F5D43-EC16-5045-BC90-0F8BCAFD8F35}" vid="{73FB6540-1E4B-F845-8043-FEB8B9ECEC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B2C2F942F7933479FB574E4DE6699FE" ma:contentTypeVersion="12" ma:contentTypeDescription="Stvaranje novog dokumenta." ma:contentTypeScope="" ma:versionID="6fdf4bb2623b8159745d1759b73a53d0">
  <xsd:schema xmlns:xsd="http://www.w3.org/2001/XMLSchema" xmlns:xs="http://www.w3.org/2001/XMLSchema" xmlns:p="http://schemas.microsoft.com/office/2006/metadata/properties" xmlns:ns2="6bf1f6ef-e9d4-472b-a541-4102bf2fc3a1" xmlns:ns3="38dfbf0f-1bc8-4d34-baa3-11614048069b" targetNamespace="http://schemas.microsoft.com/office/2006/metadata/properties" ma:root="true" ma:fieldsID="050ba84ee0a6d71519ff0dc23b1667d4" ns2:_="" ns3:_="">
    <xsd:import namespace="6bf1f6ef-e9d4-472b-a541-4102bf2fc3a1"/>
    <xsd:import namespace="38dfbf0f-1bc8-4d34-baa3-11614048069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f1f6ef-e9d4-472b-a541-4102bf2fc3a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Zajednički se koristi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ji o zajedničkom korištenju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dfbf0f-1bc8-4d34-baa3-1161404806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bf1f6ef-e9d4-472b-a541-4102bf2fc3a1">
      <UserInfo>
        <DisplayName>Ivan Caldarevic</DisplayName>
        <AccountId>13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78DCB3B7-D957-40A2-BCFB-8D403E67E7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f1f6ef-e9d4-472b-a541-4102bf2fc3a1"/>
    <ds:schemaRef ds:uri="38dfbf0f-1bc8-4d34-baa3-1161404806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D08D36A-937C-49F1-9F69-D2F11C4FEA8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B7C894C-7FF3-4C8A-870E-8BD5E59D662C}">
  <ds:schemaRefs>
    <ds:schemaRef ds:uri="6bf1f6ef-e9d4-472b-a541-4102bf2fc3a1"/>
    <ds:schemaRef ds:uri="38dfbf0f-1bc8-4d34-baa3-11614048069b"/>
    <ds:schemaRef ds:uri="http://schemas.microsoft.com/office/2006/documentManagement/types"/>
    <ds:schemaRef ds:uri="http://www.w3.org/XML/1998/namespace"/>
    <ds:schemaRef ds:uri="http://purl.org/dc/terms/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{113E84F2-7985-B141-B91E-B97838E857DD}tf16401378</Template>
  <TotalTime>222</TotalTime>
  <Words>768</Words>
  <Application>Microsoft Office PowerPoint</Application>
  <PresentationFormat>Prikaz na zaslonu (16:9)</PresentationFormat>
  <Paragraphs>162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16" baseType="lpstr">
      <vt:lpstr>Office Theme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</vt:vector>
  </TitlesOfParts>
  <Company>UNICEF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Marin Ilej</dc:creator>
  <cp:lastModifiedBy>Komora 4</cp:lastModifiedBy>
  <cp:revision>60</cp:revision>
  <dcterms:created xsi:type="dcterms:W3CDTF">2018-01-05T11:20:07Z</dcterms:created>
  <dcterms:modified xsi:type="dcterms:W3CDTF">2020-10-27T12:53:34Z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0x010100CB2C2F942F7933479FB574E4DE6699FE</vt:lpwstr>
  </property>
</Properties>
</file>